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Assistant Regular" charset="1" panose="00000500000000000000"/>
      <p:regular r:id="rId12"/>
    </p:embeddedFont>
    <p:embeddedFont>
      <p:font typeface="Assistant Regular Bold" charset="1" panose="00000700000000000000"/>
      <p:regular r:id="rId13"/>
    </p:embeddedFont>
    <p:embeddedFont>
      <p:font typeface="Poppins Bold" charset="1" panose="020000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Linux Biolinum" charset="1" panose="02000503000000000000"/>
      <p:regular r:id="rId19"/>
    </p:embeddedFont>
    <p:embeddedFont>
      <p:font typeface="Linux Biolinum Bold" charset="1" panose="02000803000000000000"/>
      <p:regular r:id="rId20"/>
    </p:embeddedFont>
    <p:embeddedFont>
      <p:font typeface="Linux Biolinum Italics" charset="1" panose="02000503000000000000"/>
      <p:regular r:id="rId21"/>
    </p:embeddedFont>
    <p:embeddedFont>
      <p:font typeface="Muli Black" charset="1" panose="00000A00000000000000"/>
      <p:regular r:id="rId22"/>
    </p:embeddedFont>
    <p:embeddedFont>
      <p:font typeface="Muli Black Italics" charset="1" panose="00000A00000000000000"/>
      <p:regular r:id="rId23"/>
    </p:embeddedFont>
    <p:embeddedFont>
      <p:font typeface="Heading Now 61-68" charset="1" panose="00000000000000000000"/>
      <p:regular r:id="rId24"/>
    </p:embeddedFont>
    <p:embeddedFont>
      <p:font typeface="Heading Now 61-68 Bold" charset="1" panose="00000000000000000000"/>
      <p:regular r:id="rId25"/>
    </p:embeddedFont>
    <p:embeddedFont>
      <p:font typeface="Heading Now 61-68 Italics" charset="1" panose="00000500000000000000"/>
      <p:regular r:id="rId26"/>
    </p:embeddedFont>
    <p:embeddedFont>
      <p:font typeface="Heading Now 61-68 Bold Italics" charset="1" panose="00000800000000000000"/>
      <p:regular r:id="rId27"/>
    </p:embeddedFont>
    <p:embeddedFont>
      <p:font typeface="Canva Sans 1" charset="1" panose="020B0503030501040103"/>
      <p:regular r:id="rId28"/>
    </p:embeddedFont>
    <p:embeddedFont>
      <p:font typeface="Canva Sans 1 Bold" charset="1" panose="020B0803030501040103"/>
      <p:regular r:id="rId29"/>
    </p:embeddedFont>
    <p:embeddedFont>
      <p:font typeface="Canva Sans 1 Italics" charset="1" panose="020B0503030501040103"/>
      <p:regular r:id="rId30"/>
    </p:embeddedFont>
    <p:embeddedFont>
      <p:font typeface="Canva Sans 1 Bold Italics" charset="1" panose="020B0803030501040103"/>
      <p:regular r:id="rId31"/>
    </p:embeddedFont>
    <p:embeddedFont>
      <p:font typeface="Canva Sans 2" charset="1" panose="020B0503030501040103"/>
      <p:regular r:id="rId32"/>
    </p:embeddedFont>
    <p:embeddedFont>
      <p:font typeface="Canva Sans 2 Bold" charset="1" panose="020B0803030501040103"/>
      <p:regular r:id="rId33"/>
    </p:embeddedFont>
    <p:embeddedFont>
      <p:font typeface="Canva Sans 2 Italics" charset="1" panose="020B0503030501040103"/>
      <p:regular r:id="rId34"/>
    </p:embeddedFont>
    <p:embeddedFont>
      <p:font typeface="Canva Sans 2 Bold Italics"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the pet care and GPS tracker market is an attractive market with high demand and potential for growth. However, our business will face competition and several barriers to entry. By analyzing the five forces, we have identified the potential challenges and developed strategies to overcome them, pushing our business to succeed in the market.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notesSlides/notesSlide1.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2758" y="2965616"/>
            <a:ext cx="15362483" cy="5548608"/>
            <a:chOff x="0" y="0"/>
            <a:chExt cx="20483311" cy="7398144"/>
          </a:xfrm>
        </p:grpSpPr>
        <p:sp>
          <p:nvSpPr>
            <p:cNvPr name="TextBox 5" id="5"/>
            <p:cNvSpPr txBox="true"/>
            <p:nvPr/>
          </p:nvSpPr>
          <p:spPr>
            <a:xfrm rot="0">
              <a:off x="0" y="295275"/>
              <a:ext cx="20483311" cy="5646686"/>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PocketPaw Co: Environment</a:t>
              </a:r>
            </a:p>
          </p:txBody>
        </p:sp>
        <p:sp>
          <p:nvSpPr>
            <p:cNvPr name="TextBox 6" id="6"/>
            <p:cNvSpPr txBox="true"/>
            <p:nvPr/>
          </p:nvSpPr>
          <p:spPr>
            <a:xfrm rot="0">
              <a:off x="0" y="6545846"/>
              <a:ext cx="20483311" cy="852298"/>
            </a:xfrm>
            <a:prstGeom prst="rect">
              <a:avLst/>
            </a:prstGeom>
          </p:spPr>
          <p:txBody>
            <a:bodyPr anchor="t" rtlCol="false" tIns="0" lIns="0" bIns="0" rIns="0">
              <a:spAutoFit/>
            </a:bodyPr>
            <a:lstStyle/>
            <a:p>
              <a:pPr algn="ctr">
                <a:lnSpc>
                  <a:spcPts val="5325"/>
                </a:lnSpc>
              </a:pPr>
              <a:r>
                <a:rPr lang="en-US" sz="3804"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1772738"/>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1846741"/>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290127"/>
            <a:ext cx="14095804"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ATRACTIVENESS:</a:t>
            </a:r>
          </a:p>
          <a:p>
            <a:pPr algn="ctr">
              <a:lnSpc>
                <a:spcPts val="8000"/>
              </a:lnSpc>
            </a:pPr>
            <a:r>
              <a:rPr lang="en-US" sz="8000">
                <a:solidFill>
                  <a:srgbClr val="91612F"/>
                </a:solidFill>
                <a:latin typeface="Linux Biolinum"/>
              </a:rPr>
              <a:t>NEW COMPETITORS</a:t>
            </a:r>
          </a:p>
        </p:txBody>
      </p:sp>
      <p:sp>
        <p:nvSpPr>
          <p:cNvPr name="TextBox 7" id="7"/>
          <p:cNvSpPr txBox="true"/>
          <p:nvPr/>
        </p:nvSpPr>
        <p:spPr>
          <a:xfrm rot="0">
            <a:off x="1108268" y="2446629"/>
            <a:ext cx="12518423" cy="8109747"/>
          </a:xfrm>
          <a:prstGeom prst="rect">
            <a:avLst/>
          </a:prstGeom>
        </p:spPr>
        <p:txBody>
          <a:bodyPr anchor="t" rtlCol="false" tIns="0" lIns="0" bIns="0" rIns="0">
            <a:spAutoFit/>
          </a:bodyPr>
          <a:lstStyle/>
          <a:p>
            <a:pPr algn="just" marL="637572" indent="-318786" lvl="1">
              <a:lnSpc>
                <a:spcPts val="5906"/>
              </a:lnSpc>
              <a:buFont typeface="Arial"/>
              <a:buChar char="•"/>
            </a:pPr>
            <a:r>
              <a:rPr lang="en-US" sz="2953">
                <a:solidFill>
                  <a:srgbClr val="91612F"/>
                </a:solidFill>
                <a:latin typeface="Linux Biolinum"/>
              </a:rPr>
              <a:t>It is a </a:t>
            </a:r>
            <a:r>
              <a:rPr lang="en-US" sz="2953">
                <a:solidFill>
                  <a:srgbClr val="91612F"/>
                </a:solidFill>
                <a:latin typeface="Linux Biolinum Bold"/>
              </a:rPr>
              <a:t>growing industry</a:t>
            </a:r>
            <a:r>
              <a:rPr lang="en-US" sz="2953">
                <a:solidFill>
                  <a:srgbClr val="91612F"/>
                </a:solidFill>
                <a:latin typeface="Linux Biolinum"/>
              </a:rPr>
              <a:t> with high demand.</a:t>
            </a:r>
          </a:p>
          <a:p>
            <a:pPr algn="just" marL="637572" indent="-318786" lvl="1">
              <a:lnSpc>
                <a:spcPts val="5906"/>
              </a:lnSpc>
              <a:buFont typeface="Arial"/>
              <a:buChar char="•"/>
            </a:pPr>
            <a:r>
              <a:rPr lang="en-US" sz="2953">
                <a:solidFill>
                  <a:srgbClr val="91612F"/>
                </a:solidFill>
                <a:latin typeface="Linux Biolinum"/>
              </a:rPr>
              <a:t>The </a:t>
            </a:r>
            <a:r>
              <a:rPr lang="en-US" sz="2953">
                <a:solidFill>
                  <a:srgbClr val="91612F"/>
                </a:solidFill>
                <a:latin typeface="Linux Biolinum Bold"/>
              </a:rPr>
              <a:t>entry barrier</a:t>
            </a:r>
            <a:r>
              <a:rPr lang="en-US" sz="2953">
                <a:solidFill>
                  <a:srgbClr val="91612F"/>
                </a:solidFill>
                <a:latin typeface="Linux Biolinum"/>
              </a:rPr>
              <a:t> is very low for new competitors. For a initial development and maintenance of a similar service it is estimated an initial investment of 35.000$.</a:t>
            </a:r>
          </a:p>
          <a:p>
            <a:pPr algn="just" marL="637572" indent="-318786" lvl="1">
              <a:lnSpc>
                <a:spcPts val="5906"/>
              </a:lnSpc>
              <a:buFont typeface="Arial"/>
              <a:buChar char="•"/>
            </a:pPr>
            <a:r>
              <a:rPr lang="en-US" sz="2953">
                <a:solidFill>
                  <a:srgbClr val="91612F"/>
                </a:solidFill>
                <a:latin typeface="Linux Biolinum"/>
              </a:rPr>
              <a:t>Main difficulty to design a transcendental app with only functional and useful features.</a:t>
            </a:r>
          </a:p>
          <a:p>
            <a:pPr algn="just" marL="637572" indent="-318786" lvl="1">
              <a:lnSpc>
                <a:spcPts val="5906"/>
              </a:lnSpc>
              <a:buFont typeface="Arial"/>
              <a:buChar char="•"/>
            </a:pPr>
            <a:r>
              <a:rPr lang="en-US" sz="2953">
                <a:solidFill>
                  <a:srgbClr val="91612F"/>
                </a:solidFill>
                <a:latin typeface="Linux Biolinum"/>
              </a:rPr>
              <a:t>There are some </a:t>
            </a:r>
            <a:r>
              <a:rPr lang="en-US" sz="2953">
                <a:solidFill>
                  <a:srgbClr val="91612F"/>
                </a:solidFill>
                <a:latin typeface="Linux Biolinum Bold"/>
              </a:rPr>
              <a:t>well established competitors</a:t>
            </a:r>
            <a:r>
              <a:rPr lang="en-US" sz="2953">
                <a:solidFill>
                  <a:srgbClr val="91612F"/>
                </a:solidFill>
                <a:latin typeface="Linux Biolinum"/>
              </a:rPr>
              <a:t> that make hard to gain a market share.</a:t>
            </a:r>
          </a:p>
          <a:p>
            <a:pPr algn="just" marL="637572" indent="-318786" lvl="1">
              <a:lnSpc>
                <a:spcPts val="5906"/>
              </a:lnSpc>
              <a:buFont typeface="Arial"/>
              <a:buChar char="•"/>
            </a:pPr>
            <a:r>
              <a:rPr lang="en-US" sz="2953">
                <a:solidFill>
                  <a:srgbClr val="91612F"/>
                </a:solidFill>
                <a:latin typeface="Linux Biolinum"/>
              </a:rPr>
              <a:t>In order to </a:t>
            </a:r>
            <a:r>
              <a:rPr lang="en-US" sz="2953">
                <a:solidFill>
                  <a:srgbClr val="91612F"/>
                </a:solidFill>
                <a:latin typeface="Linux Biolinum Bold"/>
              </a:rPr>
              <a:t>let new competitors aside</a:t>
            </a:r>
            <a:r>
              <a:rPr lang="en-US" sz="2953">
                <a:solidFill>
                  <a:srgbClr val="91612F"/>
                </a:solidFill>
                <a:latin typeface="Linux Biolinum"/>
              </a:rPr>
              <a:t> the market we can negotiate with other big players such as Rover.</a:t>
            </a:r>
          </a:p>
          <a:p>
            <a:pPr algn="just">
              <a:lnSpc>
                <a:spcPts val="5906"/>
              </a:lnSpc>
            </a:pPr>
          </a:p>
        </p:txBody>
      </p:sp>
      <p:sp>
        <p:nvSpPr>
          <p:cNvPr name="Freeform 8" id="8"/>
          <p:cNvSpPr/>
          <p:nvPr/>
        </p:nvSpPr>
        <p:spPr>
          <a:xfrm flipH="false" flipV="false" rot="-10800000">
            <a:off x="15018625" y="5850399"/>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96529" y="6400804"/>
            <a:ext cx="6186124" cy="3481054"/>
          </a:xfrm>
          <a:custGeom>
            <a:avLst/>
            <a:gdLst/>
            <a:ahLst/>
            <a:cxnLst/>
            <a:rect r="r" b="b" t="t" l="l"/>
            <a:pathLst>
              <a:path h="3481054" w="6186124">
                <a:moveTo>
                  <a:pt x="0" y="0"/>
                </a:moveTo>
                <a:lnTo>
                  <a:pt x="6186124" y="0"/>
                </a:lnTo>
                <a:lnTo>
                  <a:pt x="6186124" y="3481054"/>
                </a:lnTo>
                <a:lnTo>
                  <a:pt x="0" y="3481054"/>
                </a:lnTo>
                <a:lnTo>
                  <a:pt x="0" y="0"/>
                </a:lnTo>
                <a:close/>
              </a:path>
            </a:pathLst>
          </a:custGeom>
          <a:blipFill>
            <a:blip r:embed="rId6"/>
            <a:stretch>
              <a:fillRect l="0" t="0" r="0" b="0"/>
            </a:stretch>
          </a:blipFill>
        </p:spPr>
      </p:sp>
      <p:sp>
        <p:nvSpPr>
          <p:cNvPr name="Freeform 7" id="7"/>
          <p:cNvSpPr/>
          <p:nvPr/>
        </p:nvSpPr>
        <p:spPr>
          <a:xfrm flipH="false" flipV="false" rot="0">
            <a:off x="12906949" y="3393272"/>
            <a:ext cx="4352351" cy="4203619"/>
          </a:xfrm>
          <a:custGeom>
            <a:avLst/>
            <a:gdLst/>
            <a:ahLst/>
            <a:cxnLst/>
            <a:rect r="r" b="b" t="t" l="l"/>
            <a:pathLst>
              <a:path h="4203619" w="4352351">
                <a:moveTo>
                  <a:pt x="0" y="0"/>
                </a:moveTo>
                <a:lnTo>
                  <a:pt x="4352351" y="0"/>
                </a:lnTo>
                <a:lnTo>
                  <a:pt x="4352351" y="4203619"/>
                </a:lnTo>
                <a:lnTo>
                  <a:pt x="0" y="4203619"/>
                </a:lnTo>
                <a:lnTo>
                  <a:pt x="0" y="0"/>
                </a:lnTo>
                <a:close/>
              </a:path>
            </a:pathLst>
          </a:custGeom>
          <a:blipFill>
            <a:blip r:embed="rId7"/>
            <a:stretch>
              <a:fillRect l="0" t="0" r="0" b="0"/>
            </a:stretch>
          </a:blipFill>
        </p:spPr>
      </p:sp>
      <p:sp>
        <p:nvSpPr>
          <p:cNvPr name="TextBox 8" id="8"/>
          <p:cNvSpPr txBox="true"/>
          <p:nvPr/>
        </p:nvSpPr>
        <p:spPr>
          <a:xfrm rot="0">
            <a:off x="1377712" y="2326473"/>
            <a:ext cx="11204437" cy="6409151"/>
          </a:xfrm>
          <a:prstGeom prst="rect">
            <a:avLst/>
          </a:prstGeom>
        </p:spPr>
        <p:txBody>
          <a:bodyPr anchor="t" rtlCol="false" tIns="0" lIns="0" bIns="0" rIns="0">
            <a:spAutoFit/>
          </a:bodyPr>
          <a:lstStyle/>
          <a:p>
            <a:pPr algn="just" marL="690675" indent="-345337" lvl="1">
              <a:lnSpc>
                <a:spcPts val="6398"/>
              </a:lnSpc>
              <a:buFont typeface="Arial"/>
              <a:buChar char="•"/>
            </a:pPr>
            <a:r>
              <a:rPr lang="en-US" sz="3199">
                <a:solidFill>
                  <a:srgbClr val="91612F"/>
                </a:solidFill>
                <a:latin typeface="Linux Biolinum"/>
              </a:rPr>
              <a:t>We offer a </a:t>
            </a:r>
            <a:r>
              <a:rPr lang="en-US" sz="3199">
                <a:solidFill>
                  <a:srgbClr val="91612F"/>
                </a:solidFill>
                <a:latin typeface="Linux Biolinum Bold"/>
              </a:rPr>
              <a:t>unique </a:t>
            </a:r>
            <a:r>
              <a:rPr lang="en-US" sz="3199">
                <a:solidFill>
                  <a:srgbClr val="91612F"/>
                </a:solidFill>
                <a:latin typeface="Linux Biolinum"/>
              </a:rPr>
              <a:t>value proposition by </a:t>
            </a:r>
            <a:r>
              <a:rPr lang="en-US" sz="3199">
                <a:solidFill>
                  <a:srgbClr val="91612F"/>
                </a:solidFill>
                <a:latin typeface="Linux Biolinum Bold"/>
              </a:rPr>
              <a:t>combining the most useful pet services.</a:t>
            </a:r>
          </a:p>
          <a:p>
            <a:pPr algn="just" marL="690675" indent="-345337" lvl="1">
              <a:lnSpc>
                <a:spcPts val="6398"/>
              </a:lnSpc>
              <a:buFont typeface="Arial"/>
              <a:buChar char="•"/>
            </a:pPr>
            <a:r>
              <a:rPr lang="en-US" sz="3199">
                <a:solidFill>
                  <a:srgbClr val="91612F"/>
                </a:solidFill>
                <a:latin typeface="Linux Biolinum"/>
              </a:rPr>
              <a:t>Social media platform value</a:t>
            </a:r>
            <a:r>
              <a:rPr lang="en-US" sz="3199">
                <a:solidFill>
                  <a:srgbClr val="91612F"/>
                </a:solidFill>
                <a:latin typeface="Linux Biolinum Bold"/>
              </a:rPr>
              <a:t>.</a:t>
            </a:r>
          </a:p>
          <a:p>
            <a:pPr algn="just" marL="690675" indent="-345337" lvl="1">
              <a:lnSpc>
                <a:spcPts val="6398"/>
              </a:lnSpc>
              <a:buFont typeface="Arial"/>
              <a:buChar char="•"/>
            </a:pPr>
            <a:r>
              <a:rPr lang="en-US" sz="3199">
                <a:solidFill>
                  <a:srgbClr val="91612F"/>
                </a:solidFill>
                <a:latin typeface="Linux Biolinum"/>
              </a:rPr>
              <a:t>Powerful collaboration with</a:t>
            </a:r>
            <a:r>
              <a:rPr lang="en-US" sz="3199">
                <a:solidFill>
                  <a:srgbClr val="91612F"/>
                </a:solidFill>
                <a:latin typeface="Linux Biolinum Bold"/>
              </a:rPr>
              <a:t> KIWOKO.</a:t>
            </a:r>
          </a:p>
          <a:p>
            <a:pPr algn="just" marL="690675" indent="-345337" lvl="1">
              <a:lnSpc>
                <a:spcPts val="6398"/>
              </a:lnSpc>
              <a:buFont typeface="Arial"/>
              <a:buChar char="•"/>
            </a:pPr>
            <a:r>
              <a:rPr lang="en-US" sz="3199">
                <a:solidFill>
                  <a:srgbClr val="91612F"/>
                </a:solidFill>
                <a:latin typeface="Linux Biolinum"/>
              </a:rPr>
              <a:t>Some features can be easily </a:t>
            </a:r>
            <a:r>
              <a:rPr lang="en-US" sz="3199">
                <a:solidFill>
                  <a:srgbClr val="91612F"/>
                </a:solidFill>
                <a:latin typeface="Linux Biolinum Bold"/>
              </a:rPr>
              <a:t>individually </a:t>
            </a:r>
            <a:r>
              <a:rPr lang="en-US" sz="3199">
                <a:solidFill>
                  <a:srgbClr val="91612F"/>
                </a:solidFill>
                <a:latin typeface="Linux Biolinum"/>
              </a:rPr>
              <a:t>substituted.</a:t>
            </a:r>
          </a:p>
          <a:p>
            <a:pPr algn="just">
              <a:lnSpc>
                <a:spcPts val="6398"/>
              </a:lnSpc>
            </a:pPr>
            <a:r>
              <a:rPr lang="en-US" sz="3199">
                <a:solidFill>
                  <a:srgbClr val="91612F"/>
                </a:solidFill>
                <a:latin typeface="Linux Biolinum"/>
              </a:rPr>
              <a:t>       -&gt; Traditional methods</a:t>
            </a:r>
          </a:p>
          <a:p>
            <a:pPr algn="just">
              <a:lnSpc>
                <a:spcPts val="6398"/>
              </a:lnSpc>
            </a:pPr>
            <a:r>
              <a:rPr lang="en-US" sz="3199">
                <a:solidFill>
                  <a:srgbClr val="91612F"/>
                </a:solidFill>
                <a:latin typeface="Linux Biolinum"/>
              </a:rPr>
              <a:t>       -&gt; Cheap GPS everywhere</a:t>
            </a:r>
          </a:p>
          <a:p>
            <a:pPr algn="just">
              <a:lnSpc>
                <a:spcPts val="6398"/>
              </a:lnSpc>
            </a:pPr>
          </a:p>
        </p:txBody>
      </p:sp>
      <p:sp>
        <p:nvSpPr>
          <p:cNvPr name="TextBox 9" id="9"/>
          <p:cNvSpPr txBox="true"/>
          <p:nvPr/>
        </p:nvSpPr>
        <p:spPr>
          <a:xfrm rot="0">
            <a:off x="2091922" y="290127"/>
            <a:ext cx="14095804"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ATRACTIVENESS:</a:t>
            </a:r>
          </a:p>
          <a:p>
            <a:pPr algn="ctr">
              <a:lnSpc>
                <a:spcPts val="8000"/>
              </a:lnSpc>
            </a:pPr>
            <a:r>
              <a:rPr lang="en-US" sz="8000">
                <a:solidFill>
                  <a:srgbClr val="91612F"/>
                </a:solidFill>
                <a:latin typeface="Linux Biolinum"/>
              </a:rPr>
              <a:t>SUBSTITUTE PRODUCTS </a:t>
            </a:r>
          </a:p>
        </p:txBody>
      </p:sp>
      <p:sp>
        <p:nvSpPr>
          <p:cNvPr name="Freeform 10" id="10"/>
          <p:cNvSpPr/>
          <p:nvPr/>
        </p:nvSpPr>
        <p:spPr>
          <a:xfrm flipH="false" flipV="false" rot="0">
            <a:off x="2524979" y="8335658"/>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4330191" y="8335658"/>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395650" cy="2360804"/>
          </a:xfrm>
          <a:custGeom>
            <a:avLst/>
            <a:gdLst/>
            <a:ahLst/>
            <a:cxnLst/>
            <a:rect r="r" b="b" t="t" l="l"/>
            <a:pathLst>
              <a:path h="2360804" w="2395650">
                <a:moveTo>
                  <a:pt x="0" y="0"/>
                </a:moveTo>
                <a:lnTo>
                  <a:pt x="2395650" y="0"/>
                </a:lnTo>
                <a:lnTo>
                  <a:pt x="2395650" y="2360804"/>
                </a:lnTo>
                <a:lnTo>
                  <a:pt x="0" y="2360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20997" y="2165795"/>
            <a:ext cx="7938303" cy="4820322"/>
          </a:xfrm>
          <a:custGeom>
            <a:avLst/>
            <a:gdLst/>
            <a:ahLst/>
            <a:cxnLst/>
            <a:rect r="r" b="b" t="t" l="l"/>
            <a:pathLst>
              <a:path h="4820322" w="7938303">
                <a:moveTo>
                  <a:pt x="0" y="0"/>
                </a:moveTo>
                <a:lnTo>
                  <a:pt x="7938303" y="0"/>
                </a:lnTo>
                <a:lnTo>
                  <a:pt x="7938303" y="4820323"/>
                </a:lnTo>
                <a:lnTo>
                  <a:pt x="0" y="4820323"/>
                </a:lnTo>
                <a:lnTo>
                  <a:pt x="0" y="0"/>
                </a:lnTo>
                <a:close/>
              </a:path>
            </a:pathLst>
          </a:custGeom>
          <a:blipFill>
            <a:blip r:embed="rId6"/>
            <a:stretch>
              <a:fillRect l="0" t="0" r="-647" b="0"/>
            </a:stretch>
          </a:blipFill>
        </p:spPr>
      </p:sp>
      <p:sp>
        <p:nvSpPr>
          <p:cNvPr name="Freeform 7" id="7"/>
          <p:cNvSpPr/>
          <p:nvPr/>
        </p:nvSpPr>
        <p:spPr>
          <a:xfrm flipH="false" flipV="false" rot="0">
            <a:off x="1028700" y="2165795"/>
            <a:ext cx="7989710" cy="4820322"/>
          </a:xfrm>
          <a:custGeom>
            <a:avLst/>
            <a:gdLst/>
            <a:ahLst/>
            <a:cxnLst/>
            <a:rect r="r" b="b" t="t" l="l"/>
            <a:pathLst>
              <a:path h="4820322" w="7989710">
                <a:moveTo>
                  <a:pt x="0" y="0"/>
                </a:moveTo>
                <a:lnTo>
                  <a:pt x="7989710" y="0"/>
                </a:lnTo>
                <a:lnTo>
                  <a:pt x="7989710" y="4820323"/>
                </a:lnTo>
                <a:lnTo>
                  <a:pt x="0" y="4820323"/>
                </a:lnTo>
                <a:lnTo>
                  <a:pt x="0" y="0"/>
                </a:lnTo>
                <a:close/>
              </a:path>
            </a:pathLst>
          </a:custGeom>
          <a:blipFill>
            <a:blip r:embed="rId7"/>
            <a:stretch>
              <a:fillRect l="0" t="0" r="0" b="0"/>
            </a:stretch>
          </a:blipFill>
        </p:spPr>
      </p:sp>
      <p:sp>
        <p:nvSpPr>
          <p:cNvPr name="TextBox 8" id="8"/>
          <p:cNvSpPr txBox="true"/>
          <p:nvPr/>
        </p:nvSpPr>
        <p:spPr>
          <a:xfrm rot="0">
            <a:off x="2091922" y="793252"/>
            <a:ext cx="14095804"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SCENARIOS: Price Variation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255880" y="2166196"/>
            <a:ext cx="13130405" cy="7587780"/>
            <a:chOff x="0" y="0"/>
            <a:chExt cx="2985952" cy="1725518"/>
          </a:xfrm>
        </p:grpSpPr>
        <p:sp>
          <p:nvSpPr>
            <p:cNvPr name="Freeform 4" id="4"/>
            <p:cNvSpPr/>
            <p:nvPr/>
          </p:nvSpPr>
          <p:spPr>
            <a:xfrm flipH="false" flipV="false" rot="0">
              <a:off x="0" y="0"/>
              <a:ext cx="2985952" cy="1725518"/>
            </a:xfrm>
            <a:custGeom>
              <a:avLst/>
              <a:gdLst/>
              <a:ahLst/>
              <a:cxnLst/>
              <a:rect r="r" b="b" t="t" l="l"/>
              <a:pathLst>
                <a:path h="1725518" w="2985952">
                  <a:moveTo>
                    <a:pt x="0" y="0"/>
                  </a:moveTo>
                  <a:lnTo>
                    <a:pt x="2985952" y="0"/>
                  </a:lnTo>
                  <a:lnTo>
                    <a:pt x="2985952" y="1725518"/>
                  </a:lnTo>
                  <a:lnTo>
                    <a:pt x="0" y="1725518"/>
                  </a:lnTo>
                  <a:close/>
                </a:path>
              </a:pathLst>
            </a:custGeom>
            <a:solidFill>
              <a:srgbClr val="CCA995"/>
            </a:solidFill>
            <a:ln w="38100" cap="sq">
              <a:solidFill>
                <a:srgbClr val="4D352D"/>
              </a:solidFill>
              <a:prstDash val="solid"/>
              <a:miter/>
            </a:ln>
          </p:spPr>
        </p:sp>
        <p:sp>
          <p:nvSpPr>
            <p:cNvPr name="TextBox 5" id="5"/>
            <p:cNvSpPr txBox="true"/>
            <p:nvPr/>
          </p:nvSpPr>
          <p:spPr>
            <a:xfrm>
              <a:off x="0" y="-9525"/>
              <a:ext cx="2985952" cy="1735043"/>
            </a:xfrm>
            <a:prstGeom prst="rect">
              <a:avLst/>
            </a:prstGeom>
          </p:spPr>
          <p:txBody>
            <a:bodyPr anchor="ctr" rtlCol="false" tIns="50800" lIns="50800" bIns="50800" rIns="50800"/>
            <a:lstStyle/>
            <a:p>
              <a:pPr algn="ctr">
                <a:lnSpc>
                  <a:spcPts val="2936"/>
                </a:lnSpc>
              </a:pPr>
            </a:p>
          </p:txBody>
        </p:sp>
      </p:grpSp>
      <p:graphicFrame>
        <p:nvGraphicFramePr>
          <p:cNvPr name="Table 6" id="6"/>
          <p:cNvGraphicFramePr>
            <a:graphicFrameLocks noGrp="true"/>
          </p:cNvGraphicFramePr>
          <p:nvPr/>
        </p:nvGraphicFramePr>
        <p:xfrm>
          <a:off x="2255880" y="2166196"/>
          <a:ext cx="15207127" cy="8787873"/>
        </p:xfrm>
        <a:graphic>
          <a:graphicData uri="http://schemas.openxmlformats.org/drawingml/2006/table">
            <a:tbl>
              <a:tblPr/>
              <a:tblGrid>
                <a:gridCol w="11712225"/>
                <a:gridCol w="3494902"/>
              </a:tblGrid>
              <a:tr h="1418293">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r h="1408473">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r h="1407835">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r h="1414439">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r h="1416118">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r h="1722716">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c>
                  <a:txBody>
                    <a:bodyPr anchor="t" rtlCol="false"/>
                    <a:lstStyle/>
                    <a:p>
                      <a:pPr algn="ctr">
                        <a:lnSpc>
                          <a:spcPts val="3242"/>
                        </a:lnSpc>
                        <a:defRPr/>
                      </a:pPr>
                      <a:endParaRPr lang="en-US" sz="1100"/>
                    </a:p>
                  </a:txBody>
                  <a:tcPr marL="220630" marR="220630" marT="220630" marB="220630" anchor="ctr">
                    <a:lnL cmpd="sng" algn="ctr" cap="flat" w="51105">
                      <a:solidFill>
                        <a:srgbClr val="000000"/>
                      </a:solidFill>
                      <a:prstDash val="solid"/>
                      <a:round/>
                      <a:headEnd type="none" w="med" len="med"/>
                      <a:tailEnd type="none" w="med" len="med"/>
                    </a:lnL>
                    <a:lnR cmpd="sng" algn="ctr" cap="flat" w="51105">
                      <a:solidFill>
                        <a:srgbClr val="000000"/>
                      </a:solidFill>
                      <a:prstDash val="solid"/>
                      <a:round/>
                      <a:headEnd type="none" w="med" len="med"/>
                      <a:tailEnd type="none" w="med" len="med"/>
                    </a:lnR>
                    <a:lnT cmpd="sng" algn="ctr" cap="flat" w="51105">
                      <a:solidFill>
                        <a:srgbClr val="000000"/>
                      </a:solidFill>
                      <a:prstDash val="solid"/>
                      <a:round/>
                      <a:headEnd type="none" w="med" len="med"/>
                      <a:tailEnd type="none" w="med" len="med"/>
                    </a:lnT>
                    <a:lnB cmpd="sng" algn="ctr" cap="flat" w="51105">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1270171" y="-491529"/>
            <a:ext cx="2847445" cy="2806028"/>
          </a:xfrm>
          <a:custGeom>
            <a:avLst/>
            <a:gdLst/>
            <a:ahLst/>
            <a:cxnLst/>
            <a:rect r="r" b="b" t="t" l="l"/>
            <a:pathLst>
              <a:path h="2806028" w="2847445">
                <a:moveTo>
                  <a:pt x="0" y="0"/>
                </a:moveTo>
                <a:lnTo>
                  <a:pt x="2847446" y="0"/>
                </a:lnTo>
                <a:lnTo>
                  <a:pt x="2847446" y="2806028"/>
                </a:lnTo>
                <a:lnTo>
                  <a:pt x="0" y="2806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778949" y="3942223"/>
            <a:ext cx="2243692" cy="146860"/>
          </a:xfrm>
          <a:custGeom>
            <a:avLst/>
            <a:gdLst/>
            <a:ahLst/>
            <a:cxnLst/>
            <a:rect r="r" b="b" t="t" l="l"/>
            <a:pathLst>
              <a:path h="146860" w="2243692">
                <a:moveTo>
                  <a:pt x="0" y="0"/>
                </a:moveTo>
                <a:lnTo>
                  <a:pt x="2243692" y="0"/>
                </a:lnTo>
                <a:lnTo>
                  <a:pt x="2243692" y="146860"/>
                </a:lnTo>
                <a:lnTo>
                  <a:pt x="0" y="146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474300" y="2351632"/>
            <a:ext cx="852989" cy="823523"/>
          </a:xfrm>
          <a:custGeom>
            <a:avLst/>
            <a:gdLst/>
            <a:ahLst/>
            <a:cxnLst/>
            <a:rect r="r" b="b" t="t" l="l"/>
            <a:pathLst>
              <a:path h="823523" w="852989">
                <a:moveTo>
                  <a:pt x="0" y="0"/>
                </a:moveTo>
                <a:lnTo>
                  <a:pt x="852989" y="0"/>
                </a:lnTo>
                <a:lnTo>
                  <a:pt x="852989" y="823523"/>
                </a:lnTo>
                <a:lnTo>
                  <a:pt x="0" y="8235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778949" y="7518557"/>
            <a:ext cx="2243692" cy="146860"/>
          </a:xfrm>
          <a:custGeom>
            <a:avLst/>
            <a:gdLst/>
            <a:ahLst/>
            <a:cxnLst/>
            <a:rect r="r" b="b" t="t" l="l"/>
            <a:pathLst>
              <a:path h="146860" w="2243692">
                <a:moveTo>
                  <a:pt x="0" y="0"/>
                </a:moveTo>
                <a:lnTo>
                  <a:pt x="2243692" y="0"/>
                </a:lnTo>
                <a:lnTo>
                  <a:pt x="2243692" y="146859"/>
                </a:lnTo>
                <a:lnTo>
                  <a:pt x="0" y="1468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73181"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 </a:t>
            </a:r>
          </a:p>
        </p:txBody>
      </p:sp>
      <p:sp>
        <p:nvSpPr>
          <p:cNvPr name="TextBox 14" id="14"/>
          <p:cNvSpPr txBox="true"/>
          <p:nvPr/>
        </p:nvSpPr>
        <p:spPr>
          <a:xfrm rot="0">
            <a:off x="4668615" y="2507208"/>
            <a:ext cx="5001985" cy="493320"/>
          </a:xfrm>
          <a:prstGeom prst="rect">
            <a:avLst/>
          </a:prstGeom>
        </p:spPr>
        <p:txBody>
          <a:bodyPr anchor="t" rtlCol="false" tIns="0" lIns="0" bIns="0" rIns="0">
            <a:spAutoFit/>
          </a:bodyPr>
          <a:lstStyle/>
          <a:p>
            <a:pPr algn="ctr">
              <a:lnSpc>
                <a:spcPts val="3752"/>
              </a:lnSpc>
              <a:spcBef>
                <a:spcPct val="0"/>
              </a:spcBef>
            </a:pPr>
            <a:r>
              <a:rPr lang="en-US" sz="3127">
                <a:solidFill>
                  <a:srgbClr val="835F47"/>
                </a:solidFill>
                <a:latin typeface="Linux Biolinum Bold"/>
              </a:rPr>
              <a:t>COMPETITORS - RIVALRY:</a:t>
            </a:r>
          </a:p>
        </p:txBody>
      </p:sp>
      <p:sp>
        <p:nvSpPr>
          <p:cNvPr name="TextBox 15" id="15"/>
          <p:cNvSpPr txBox="true"/>
          <p:nvPr/>
        </p:nvSpPr>
        <p:spPr>
          <a:xfrm rot="0">
            <a:off x="2770528" y="3832898"/>
            <a:ext cx="8798160" cy="493320"/>
          </a:xfrm>
          <a:prstGeom prst="rect">
            <a:avLst/>
          </a:prstGeom>
        </p:spPr>
        <p:txBody>
          <a:bodyPr anchor="t" rtlCol="false" tIns="0" lIns="0" bIns="0" rIns="0">
            <a:spAutoFit/>
          </a:bodyPr>
          <a:lstStyle/>
          <a:p>
            <a:pPr algn="ctr">
              <a:lnSpc>
                <a:spcPts val="3752"/>
              </a:lnSpc>
              <a:spcBef>
                <a:spcPct val="0"/>
              </a:spcBef>
            </a:pPr>
            <a:r>
              <a:rPr lang="en-US" sz="3127">
                <a:solidFill>
                  <a:srgbClr val="835F47"/>
                </a:solidFill>
                <a:latin typeface="Linux Biolinum Bold"/>
              </a:rPr>
              <a:t>CUSTOMERS - NEGOTIATION LEVERAGE:</a:t>
            </a:r>
          </a:p>
        </p:txBody>
      </p:sp>
      <p:sp>
        <p:nvSpPr>
          <p:cNvPr name="TextBox 16" id="16"/>
          <p:cNvSpPr txBox="true"/>
          <p:nvPr/>
        </p:nvSpPr>
        <p:spPr>
          <a:xfrm rot="0">
            <a:off x="3287807" y="4937223"/>
            <a:ext cx="7763601" cy="493320"/>
          </a:xfrm>
          <a:prstGeom prst="rect">
            <a:avLst/>
          </a:prstGeom>
        </p:spPr>
        <p:txBody>
          <a:bodyPr anchor="t" rtlCol="false" tIns="0" lIns="0" bIns="0" rIns="0">
            <a:spAutoFit/>
          </a:bodyPr>
          <a:lstStyle/>
          <a:p>
            <a:pPr algn="ctr">
              <a:lnSpc>
                <a:spcPts val="3752"/>
              </a:lnSpc>
              <a:spcBef>
                <a:spcPct val="0"/>
              </a:spcBef>
            </a:pPr>
            <a:r>
              <a:rPr lang="en-US" sz="3127">
                <a:solidFill>
                  <a:srgbClr val="835F47"/>
                </a:solidFill>
                <a:latin typeface="Linux Biolinum Bold"/>
              </a:rPr>
              <a:t>SUPPLIERS - NEGOTIATION LEVERAGE:</a:t>
            </a:r>
          </a:p>
        </p:txBody>
      </p:sp>
      <p:sp>
        <p:nvSpPr>
          <p:cNvPr name="TextBox 17" id="17"/>
          <p:cNvSpPr txBox="true"/>
          <p:nvPr/>
        </p:nvSpPr>
        <p:spPr>
          <a:xfrm rot="0">
            <a:off x="5120739" y="6173227"/>
            <a:ext cx="4097737" cy="493320"/>
          </a:xfrm>
          <a:prstGeom prst="rect">
            <a:avLst/>
          </a:prstGeom>
        </p:spPr>
        <p:txBody>
          <a:bodyPr anchor="t" rtlCol="false" tIns="0" lIns="0" bIns="0" rIns="0">
            <a:spAutoFit/>
          </a:bodyPr>
          <a:lstStyle/>
          <a:p>
            <a:pPr algn="ctr">
              <a:lnSpc>
                <a:spcPts val="3752"/>
              </a:lnSpc>
              <a:spcBef>
                <a:spcPct val="0"/>
              </a:spcBef>
            </a:pPr>
            <a:r>
              <a:rPr lang="en-US" sz="3127">
                <a:solidFill>
                  <a:srgbClr val="835F47"/>
                </a:solidFill>
                <a:latin typeface="Linux Biolinum Bold"/>
              </a:rPr>
              <a:t>NEW COMPETITORS: </a:t>
            </a:r>
          </a:p>
        </p:txBody>
      </p:sp>
      <p:sp>
        <p:nvSpPr>
          <p:cNvPr name="TextBox 18" id="18"/>
          <p:cNvSpPr txBox="true"/>
          <p:nvPr/>
        </p:nvSpPr>
        <p:spPr>
          <a:xfrm rot="0">
            <a:off x="4768066" y="7335801"/>
            <a:ext cx="4803084" cy="493320"/>
          </a:xfrm>
          <a:prstGeom prst="rect">
            <a:avLst/>
          </a:prstGeom>
        </p:spPr>
        <p:txBody>
          <a:bodyPr anchor="t" rtlCol="false" tIns="0" lIns="0" bIns="0" rIns="0">
            <a:spAutoFit/>
          </a:bodyPr>
          <a:lstStyle/>
          <a:p>
            <a:pPr algn="ctr">
              <a:lnSpc>
                <a:spcPts val="3752"/>
              </a:lnSpc>
              <a:spcBef>
                <a:spcPct val="0"/>
              </a:spcBef>
            </a:pPr>
            <a:r>
              <a:rPr lang="en-US" sz="3127">
                <a:solidFill>
                  <a:srgbClr val="835F47"/>
                </a:solidFill>
                <a:latin typeface="Linux Biolinum Bold"/>
              </a:rPr>
              <a:t>SUBSTITUTE PRODUCTS: </a:t>
            </a:r>
          </a:p>
        </p:txBody>
      </p:sp>
      <p:sp>
        <p:nvSpPr>
          <p:cNvPr name="TextBox 19" id="19"/>
          <p:cNvSpPr txBox="true"/>
          <p:nvPr/>
        </p:nvSpPr>
        <p:spPr>
          <a:xfrm rot="0">
            <a:off x="4079846" y="8743223"/>
            <a:ext cx="6179524" cy="561939"/>
          </a:xfrm>
          <a:prstGeom prst="rect">
            <a:avLst/>
          </a:prstGeom>
        </p:spPr>
        <p:txBody>
          <a:bodyPr anchor="t" rtlCol="false" tIns="0" lIns="0" bIns="0" rIns="0">
            <a:spAutoFit/>
          </a:bodyPr>
          <a:lstStyle/>
          <a:p>
            <a:pPr algn="ctr">
              <a:lnSpc>
                <a:spcPts val="4472"/>
              </a:lnSpc>
              <a:spcBef>
                <a:spcPct val="0"/>
              </a:spcBef>
            </a:pPr>
            <a:r>
              <a:rPr lang="en-US" sz="3727" u="sng">
                <a:solidFill>
                  <a:srgbClr val="000000"/>
                </a:solidFill>
                <a:latin typeface="Linux Biolinum Bold"/>
              </a:rPr>
              <a:t>SECTOR ATTRACTIVENESS:</a:t>
            </a:r>
          </a:p>
        </p:txBody>
      </p:sp>
      <p:sp>
        <p:nvSpPr>
          <p:cNvPr name="Freeform 20" id="20"/>
          <p:cNvSpPr/>
          <p:nvPr/>
        </p:nvSpPr>
        <p:spPr>
          <a:xfrm flipH="false" flipV="false" rot="0">
            <a:off x="13474300" y="4731739"/>
            <a:ext cx="852989" cy="823523"/>
          </a:xfrm>
          <a:custGeom>
            <a:avLst/>
            <a:gdLst/>
            <a:ahLst/>
            <a:cxnLst/>
            <a:rect r="r" b="b" t="t" l="l"/>
            <a:pathLst>
              <a:path h="823523" w="852989">
                <a:moveTo>
                  <a:pt x="0" y="0"/>
                </a:moveTo>
                <a:lnTo>
                  <a:pt x="852989" y="0"/>
                </a:lnTo>
                <a:lnTo>
                  <a:pt x="852989" y="823522"/>
                </a:lnTo>
                <a:lnTo>
                  <a:pt x="0" y="8235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0800000">
            <a:off x="13474300" y="6000050"/>
            <a:ext cx="852989" cy="823523"/>
          </a:xfrm>
          <a:custGeom>
            <a:avLst/>
            <a:gdLst/>
            <a:ahLst/>
            <a:cxnLst/>
            <a:rect r="r" b="b" t="t" l="l"/>
            <a:pathLst>
              <a:path h="823523" w="852989">
                <a:moveTo>
                  <a:pt x="0" y="0"/>
                </a:moveTo>
                <a:lnTo>
                  <a:pt x="852989" y="0"/>
                </a:lnTo>
                <a:lnTo>
                  <a:pt x="852989" y="823523"/>
                </a:lnTo>
                <a:lnTo>
                  <a:pt x="0" y="8235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3474300" y="8612431"/>
            <a:ext cx="852989" cy="823523"/>
          </a:xfrm>
          <a:custGeom>
            <a:avLst/>
            <a:gdLst/>
            <a:ahLst/>
            <a:cxnLst/>
            <a:rect r="r" b="b" t="t" l="l"/>
            <a:pathLst>
              <a:path h="823523" w="852989">
                <a:moveTo>
                  <a:pt x="0" y="0"/>
                </a:moveTo>
                <a:lnTo>
                  <a:pt x="852989" y="0"/>
                </a:lnTo>
                <a:lnTo>
                  <a:pt x="852989" y="823522"/>
                </a:lnTo>
                <a:lnTo>
                  <a:pt x="0" y="8235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877636"/>
            <a:ext cx="9058026" cy="6786072"/>
            <a:chOff x="0" y="0"/>
            <a:chExt cx="2478294" cy="1856683"/>
          </a:xfrm>
        </p:grpSpPr>
        <p:sp>
          <p:nvSpPr>
            <p:cNvPr name="Freeform 3" id="3"/>
            <p:cNvSpPr/>
            <p:nvPr/>
          </p:nvSpPr>
          <p:spPr>
            <a:xfrm flipH="false" flipV="false" rot="0">
              <a:off x="0" y="0"/>
              <a:ext cx="2478294" cy="1856683"/>
            </a:xfrm>
            <a:custGeom>
              <a:avLst/>
              <a:gdLst/>
              <a:ahLst/>
              <a:cxnLst/>
              <a:rect r="r" b="b" t="t" l="l"/>
              <a:pathLst>
                <a:path h="1856683" w="2478294">
                  <a:moveTo>
                    <a:pt x="0" y="0"/>
                  </a:moveTo>
                  <a:lnTo>
                    <a:pt x="2478294" y="0"/>
                  </a:lnTo>
                  <a:lnTo>
                    <a:pt x="2478294" y="1856683"/>
                  </a:lnTo>
                  <a:lnTo>
                    <a:pt x="0" y="1856683"/>
                  </a:lnTo>
                  <a:close/>
                </a:path>
              </a:pathLst>
            </a:custGeom>
            <a:solidFill>
              <a:srgbClr val="CCA995"/>
            </a:solidFill>
          </p:spPr>
        </p:sp>
      </p:grpSp>
      <p:grpSp>
        <p:nvGrpSpPr>
          <p:cNvPr name="Group 4" id="4"/>
          <p:cNvGrpSpPr/>
          <p:nvPr/>
        </p:nvGrpSpPr>
        <p:grpSpPr>
          <a:xfrm rot="0">
            <a:off x="9229974" y="5052292"/>
            <a:ext cx="9058026" cy="6786072"/>
            <a:chOff x="0" y="0"/>
            <a:chExt cx="2478294" cy="1856683"/>
          </a:xfrm>
        </p:grpSpPr>
        <p:sp>
          <p:nvSpPr>
            <p:cNvPr name="Freeform 5" id="5"/>
            <p:cNvSpPr/>
            <p:nvPr/>
          </p:nvSpPr>
          <p:spPr>
            <a:xfrm flipH="false" flipV="false" rot="0">
              <a:off x="0" y="0"/>
              <a:ext cx="2478294" cy="1856683"/>
            </a:xfrm>
            <a:custGeom>
              <a:avLst/>
              <a:gdLst/>
              <a:ahLst/>
              <a:cxnLst/>
              <a:rect r="r" b="b" t="t" l="l"/>
              <a:pathLst>
                <a:path h="1856683" w="2478294">
                  <a:moveTo>
                    <a:pt x="0" y="0"/>
                  </a:moveTo>
                  <a:lnTo>
                    <a:pt x="2478294" y="0"/>
                  </a:lnTo>
                  <a:lnTo>
                    <a:pt x="2478294" y="1856683"/>
                  </a:lnTo>
                  <a:lnTo>
                    <a:pt x="0" y="1856683"/>
                  </a:lnTo>
                  <a:close/>
                </a:path>
              </a:pathLst>
            </a:custGeom>
            <a:solidFill>
              <a:srgbClr val="4D352D"/>
            </a:solidFill>
          </p:spPr>
        </p:sp>
      </p:grpSp>
      <p:grpSp>
        <p:nvGrpSpPr>
          <p:cNvPr name="Group 6" id="6"/>
          <p:cNvGrpSpPr>
            <a:grpSpLocks noChangeAspect="true"/>
          </p:cNvGrpSpPr>
          <p:nvPr/>
        </p:nvGrpSpPr>
        <p:grpSpPr>
          <a:xfrm rot="-10923">
            <a:off x="4802166" y="667817"/>
            <a:ext cx="4249119" cy="4249119"/>
            <a:chOff x="0" y="0"/>
            <a:chExt cx="14400530" cy="14400530"/>
          </a:xfrm>
        </p:grpSpPr>
        <p:sp>
          <p:nvSpPr>
            <p:cNvPr name="Freeform 7" id="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name="Group 8" id="8"/>
          <p:cNvGrpSpPr>
            <a:grpSpLocks noChangeAspect="true"/>
          </p:cNvGrpSpPr>
          <p:nvPr/>
        </p:nvGrpSpPr>
        <p:grpSpPr>
          <a:xfrm rot="10789076">
            <a:off x="9223380" y="5041888"/>
            <a:ext cx="4249119" cy="4249119"/>
            <a:chOff x="0" y="0"/>
            <a:chExt cx="14400530" cy="14400530"/>
          </a:xfrm>
        </p:grpSpPr>
        <p:sp>
          <p:nvSpPr>
            <p:cNvPr name="Freeform 9" id="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name="Group 10" id="10"/>
          <p:cNvGrpSpPr>
            <a:grpSpLocks noChangeAspect="true"/>
          </p:cNvGrpSpPr>
          <p:nvPr/>
        </p:nvGrpSpPr>
        <p:grpSpPr>
          <a:xfrm rot="5389076">
            <a:off x="9236715" y="652577"/>
            <a:ext cx="4249119" cy="4249119"/>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91612F"/>
            </a:solidFill>
          </p:spPr>
        </p:sp>
      </p:grpSp>
      <p:grpSp>
        <p:nvGrpSpPr>
          <p:cNvPr name="Group 12" id="12"/>
          <p:cNvGrpSpPr>
            <a:grpSpLocks noChangeAspect="true"/>
          </p:cNvGrpSpPr>
          <p:nvPr/>
        </p:nvGrpSpPr>
        <p:grpSpPr>
          <a:xfrm rot="-5410923">
            <a:off x="4802166" y="5059033"/>
            <a:ext cx="4249119" cy="4249119"/>
            <a:chOff x="0" y="0"/>
            <a:chExt cx="14400530" cy="14400530"/>
          </a:xfrm>
        </p:grpSpPr>
        <p:sp>
          <p:nvSpPr>
            <p:cNvPr name="Freeform 13" id="1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C46E28"/>
            </a:solidFill>
          </p:spPr>
        </p:sp>
      </p:grpSp>
      <p:sp>
        <p:nvSpPr>
          <p:cNvPr name="TextBox 14" id="14"/>
          <p:cNvSpPr txBox="true"/>
          <p:nvPr/>
        </p:nvSpPr>
        <p:spPr>
          <a:xfrm rot="0">
            <a:off x="5360032" y="2334813"/>
            <a:ext cx="3133387" cy="875121"/>
          </a:xfrm>
          <a:prstGeom prst="rect">
            <a:avLst/>
          </a:prstGeom>
        </p:spPr>
        <p:txBody>
          <a:bodyPr anchor="t" rtlCol="false" tIns="0" lIns="0" bIns="0" rIns="0">
            <a:spAutoFit/>
          </a:bodyPr>
          <a:lstStyle/>
          <a:p>
            <a:pPr algn="ctr" marL="0" indent="0" lvl="1">
              <a:lnSpc>
                <a:spcPts val="3455"/>
              </a:lnSpc>
            </a:pPr>
            <a:r>
              <a:rPr lang="en-US" sz="2809" spc="28">
                <a:solidFill>
                  <a:srgbClr val="CCA995"/>
                </a:solidFill>
                <a:latin typeface="Poppins Bold"/>
              </a:rPr>
              <a:t>SOCIO-CULTURAL</a:t>
            </a:r>
          </a:p>
        </p:txBody>
      </p:sp>
      <p:sp>
        <p:nvSpPr>
          <p:cNvPr name="TextBox 15" id="15"/>
          <p:cNvSpPr txBox="true"/>
          <p:nvPr/>
        </p:nvSpPr>
        <p:spPr>
          <a:xfrm rot="0">
            <a:off x="290048" y="687828"/>
            <a:ext cx="4333928"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FFFFFF"/>
                </a:solidFill>
                <a:latin typeface="Poppins Medium"/>
              </a:rPr>
              <a:t>Techology insertion in pet care</a:t>
            </a:r>
          </a:p>
          <a:p>
            <a:pPr marL="566739" indent="-283370" lvl="1">
              <a:lnSpc>
                <a:spcPts val="4488"/>
              </a:lnSpc>
              <a:buFont typeface="Arial"/>
              <a:buChar char="•"/>
            </a:pPr>
            <a:r>
              <a:rPr lang="en-US" sz="2625">
                <a:solidFill>
                  <a:srgbClr val="FFFFFF"/>
                </a:solidFill>
                <a:latin typeface="Poppins Medium"/>
              </a:rPr>
              <a:t>Bring people closer to their pets</a:t>
            </a:r>
          </a:p>
          <a:p>
            <a:pPr marL="566739" indent="-283370" lvl="1">
              <a:lnSpc>
                <a:spcPts val="4488"/>
              </a:lnSpc>
              <a:buFont typeface="Arial"/>
              <a:buChar char="•"/>
            </a:pPr>
            <a:r>
              <a:rPr lang="en-US" sz="2625">
                <a:solidFill>
                  <a:srgbClr val="FFFFFF"/>
                </a:solidFill>
                <a:latin typeface="Poppins Medium"/>
              </a:rPr>
              <a:t>Help people with their first pets</a:t>
            </a:r>
          </a:p>
        </p:txBody>
      </p:sp>
      <p:sp>
        <p:nvSpPr>
          <p:cNvPr name="TextBox 16" id="16"/>
          <p:cNvSpPr txBox="true"/>
          <p:nvPr/>
        </p:nvSpPr>
        <p:spPr>
          <a:xfrm rot="0">
            <a:off x="290048" y="5672658"/>
            <a:ext cx="4505378"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C46E28"/>
                </a:solidFill>
                <a:latin typeface="Poppins Medium"/>
              </a:rPr>
              <a:t>Protect the users privacy.</a:t>
            </a:r>
          </a:p>
          <a:p>
            <a:pPr marL="566739" indent="-283370" lvl="1">
              <a:lnSpc>
                <a:spcPts val="4488"/>
              </a:lnSpc>
              <a:buFont typeface="Arial"/>
              <a:buChar char="•"/>
            </a:pPr>
            <a:r>
              <a:rPr lang="en-US" sz="2625">
                <a:solidFill>
                  <a:srgbClr val="C46E28"/>
                </a:solidFill>
                <a:latin typeface="Poppins Medium"/>
              </a:rPr>
              <a:t>Follow EU general data protection regulation</a:t>
            </a:r>
          </a:p>
          <a:p>
            <a:pPr marL="566739" indent="-283370" lvl="1">
              <a:lnSpc>
                <a:spcPts val="4488"/>
              </a:lnSpc>
              <a:buFont typeface="Arial"/>
              <a:buChar char="•"/>
            </a:pPr>
            <a:r>
              <a:rPr lang="en-US" sz="2625">
                <a:solidFill>
                  <a:srgbClr val="C46E28"/>
                </a:solidFill>
                <a:latin typeface="Poppins Medium"/>
              </a:rPr>
              <a:t>Enforce  the animal care law enforcement</a:t>
            </a:r>
          </a:p>
        </p:txBody>
      </p:sp>
      <p:sp>
        <p:nvSpPr>
          <p:cNvPr name="TextBox 17" id="17"/>
          <p:cNvSpPr txBox="true"/>
          <p:nvPr/>
        </p:nvSpPr>
        <p:spPr>
          <a:xfrm rot="0">
            <a:off x="13330364" y="5458962"/>
            <a:ext cx="5065777" cy="3325436"/>
          </a:xfrm>
          <a:prstGeom prst="rect">
            <a:avLst/>
          </a:prstGeom>
        </p:spPr>
        <p:txBody>
          <a:bodyPr anchor="t" rtlCol="false" tIns="0" lIns="0" bIns="0" rIns="0">
            <a:spAutoFit/>
          </a:bodyPr>
          <a:lstStyle/>
          <a:p>
            <a:pPr marL="566739" indent="-283370" lvl="1">
              <a:lnSpc>
                <a:spcPts val="4488"/>
              </a:lnSpc>
              <a:buFont typeface="Arial"/>
              <a:buChar char="•"/>
            </a:pPr>
            <a:r>
              <a:rPr lang="en-US" sz="2625">
                <a:solidFill>
                  <a:srgbClr val="FFFFFF"/>
                </a:solidFill>
                <a:latin typeface="Poppins Medium"/>
              </a:rPr>
              <a:t>All the data about your pet in your phone.</a:t>
            </a:r>
          </a:p>
          <a:p>
            <a:pPr marL="566739" indent="-283370" lvl="1">
              <a:lnSpc>
                <a:spcPts val="4488"/>
              </a:lnSpc>
              <a:buFont typeface="Arial"/>
              <a:buChar char="•"/>
            </a:pPr>
            <a:r>
              <a:rPr lang="en-US" sz="2625">
                <a:solidFill>
                  <a:srgbClr val="FFFFFF"/>
                </a:solidFill>
                <a:latin typeface="Poppins Medium"/>
              </a:rPr>
              <a:t>Thanks to huge social media we provide a greater common knowledge.</a:t>
            </a:r>
          </a:p>
        </p:txBody>
      </p:sp>
      <p:sp>
        <p:nvSpPr>
          <p:cNvPr name="TextBox 18" id="18"/>
          <p:cNvSpPr txBox="true"/>
          <p:nvPr/>
        </p:nvSpPr>
        <p:spPr>
          <a:xfrm rot="0">
            <a:off x="13492574" y="904875"/>
            <a:ext cx="3964528" cy="3325436"/>
          </a:xfrm>
          <a:prstGeom prst="rect">
            <a:avLst/>
          </a:prstGeom>
        </p:spPr>
        <p:txBody>
          <a:bodyPr anchor="t" rtlCol="false" tIns="0" lIns="0" bIns="0" rIns="0">
            <a:spAutoFit/>
          </a:bodyPr>
          <a:lstStyle/>
          <a:p>
            <a:pPr algn="just" marL="566739" indent="-283370" lvl="1">
              <a:lnSpc>
                <a:spcPts val="4488"/>
              </a:lnSpc>
              <a:buFont typeface="Arial"/>
              <a:buChar char="•"/>
            </a:pPr>
            <a:r>
              <a:rPr lang="en-US" sz="2625">
                <a:solidFill>
                  <a:srgbClr val="91612F"/>
                </a:solidFill>
                <a:latin typeface="Poppins Medium"/>
              </a:rPr>
              <a:t>High influence of  tracking technology in global economy.</a:t>
            </a:r>
          </a:p>
          <a:p>
            <a:pPr algn="just" marL="566739" indent="-283370" lvl="1">
              <a:lnSpc>
                <a:spcPts val="4488"/>
              </a:lnSpc>
              <a:buFont typeface="Arial"/>
              <a:buChar char="•"/>
            </a:pPr>
            <a:r>
              <a:rPr lang="en-US" sz="2625">
                <a:solidFill>
                  <a:srgbClr val="91612F"/>
                </a:solidFill>
                <a:latin typeface="Poppins Medium"/>
              </a:rPr>
              <a:t>Support useful investment in pet care.</a:t>
            </a:r>
          </a:p>
        </p:txBody>
      </p:sp>
      <p:sp>
        <p:nvSpPr>
          <p:cNvPr name="TextBox 19" id="19"/>
          <p:cNvSpPr txBox="true"/>
          <p:nvPr/>
        </p:nvSpPr>
        <p:spPr>
          <a:xfrm rot="0">
            <a:off x="9828406" y="2558651"/>
            <a:ext cx="3065737" cy="427446"/>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FFFFFF"/>
                </a:solidFill>
                <a:latin typeface="Poppins Bold"/>
              </a:rPr>
              <a:t>ECONOMIC</a:t>
            </a:r>
          </a:p>
        </p:txBody>
      </p:sp>
      <p:sp>
        <p:nvSpPr>
          <p:cNvPr name="TextBox 20" id="20"/>
          <p:cNvSpPr txBox="true"/>
          <p:nvPr/>
        </p:nvSpPr>
        <p:spPr>
          <a:xfrm rot="0">
            <a:off x="5360032" y="6965107"/>
            <a:ext cx="3133387" cy="427446"/>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FFFFFF"/>
                </a:solidFill>
                <a:latin typeface="Poppins Bold"/>
              </a:rPr>
              <a:t>LEGAL</a:t>
            </a:r>
          </a:p>
        </p:txBody>
      </p:sp>
      <p:sp>
        <p:nvSpPr>
          <p:cNvPr name="TextBox 21" id="21"/>
          <p:cNvSpPr txBox="true"/>
          <p:nvPr/>
        </p:nvSpPr>
        <p:spPr>
          <a:xfrm rot="0">
            <a:off x="9828406" y="6960371"/>
            <a:ext cx="3202648" cy="436917"/>
          </a:xfrm>
          <a:prstGeom prst="rect">
            <a:avLst/>
          </a:prstGeom>
        </p:spPr>
        <p:txBody>
          <a:bodyPr anchor="t" rtlCol="false" tIns="0" lIns="0" bIns="0" rIns="0">
            <a:spAutoFit/>
          </a:bodyPr>
          <a:lstStyle/>
          <a:p>
            <a:pPr algn="ctr" marL="0" indent="0" lvl="1">
              <a:lnSpc>
                <a:spcPts val="3455"/>
              </a:lnSpc>
              <a:spcBef>
                <a:spcPct val="0"/>
              </a:spcBef>
            </a:pPr>
            <a:r>
              <a:rPr lang="en-US" sz="2809" spc="28">
                <a:solidFill>
                  <a:srgbClr val="4D352D"/>
                </a:solidFill>
                <a:latin typeface="Poppins Bold"/>
              </a:rPr>
              <a:t>TECHNOLOGICAL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323" y="1465138"/>
            <a:ext cx="7370125" cy="7356724"/>
          </a:xfrm>
          <a:custGeom>
            <a:avLst/>
            <a:gdLst/>
            <a:ahLst/>
            <a:cxnLst/>
            <a:rect r="r" b="b" t="t" l="l"/>
            <a:pathLst>
              <a:path h="7356724" w="7370125">
                <a:moveTo>
                  <a:pt x="0" y="0"/>
                </a:moveTo>
                <a:lnTo>
                  <a:pt x="7370124" y="0"/>
                </a:lnTo>
                <a:lnTo>
                  <a:pt x="7370124" y="7356724"/>
                </a:lnTo>
                <a:lnTo>
                  <a:pt x="0" y="7356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90861">
            <a:off x="17194703" y="-602373"/>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387874">
            <a:off x="14976756" y="-3286683"/>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915994" y="7621975"/>
            <a:ext cx="7706829" cy="1023416"/>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The app represents an investment in this growing market, providing a valuable tool that can help pet owners to better care for their pets and promote responsible pet ownership</a:t>
            </a:r>
          </a:p>
        </p:txBody>
      </p:sp>
      <p:sp>
        <p:nvSpPr>
          <p:cNvPr name="TextBox 6" id="6"/>
          <p:cNvSpPr txBox="true"/>
          <p:nvPr/>
        </p:nvSpPr>
        <p:spPr>
          <a:xfrm rot="0">
            <a:off x="1979059" y="7847212"/>
            <a:ext cx="404465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2 Bold"/>
              </a:rPr>
              <a:t>Economic &amp; Pricing</a:t>
            </a:r>
          </a:p>
        </p:txBody>
      </p:sp>
      <p:sp>
        <p:nvSpPr>
          <p:cNvPr name="TextBox 7" id="7"/>
          <p:cNvSpPr txBox="true"/>
          <p:nvPr/>
        </p:nvSpPr>
        <p:spPr>
          <a:xfrm rot="0">
            <a:off x="2873417" y="4705167"/>
            <a:ext cx="225593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2 Bold"/>
              </a:rPr>
              <a:t>Protection</a:t>
            </a:r>
          </a:p>
        </p:txBody>
      </p:sp>
      <p:sp>
        <p:nvSpPr>
          <p:cNvPr name="TextBox 8" id="8"/>
          <p:cNvSpPr txBox="true"/>
          <p:nvPr/>
        </p:nvSpPr>
        <p:spPr>
          <a:xfrm rot="0">
            <a:off x="3361970" y="3235769"/>
            <a:ext cx="127883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2 Bold"/>
              </a:rPr>
              <a:t>Social</a:t>
            </a:r>
          </a:p>
        </p:txBody>
      </p:sp>
      <p:sp>
        <p:nvSpPr>
          <p:cNvPr name="TextBox 9" id="9"/>
          <p:cNvSpPr txBox="true"/>
          <p:nvPr/>
        </p:nvSpPr>
        <p:spPr>
          <a:xfrm rot="0">
            <a:off x="2772263" y="6276190"/>
            <a:ext cx="24582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2 Bold"/>
              </a:rPr>
              <a:t>Technology</a:t>
            </a:r>
          </a:p>
        </p:txBody>
      </p:sp>
      <p:sp>
        <p:nvSpPr>
          <p:cNvPr name="TextBox 10" id="10"/>
          <p:cNvSpPr txBox="true"/>
          <p:nvPr/>
        </p:nvSpPr>
        <p:spPr>
          <a:xfrm rot="0">
            <a:off x="9915994" y="5881971"/>
            <a:ext cx="7706829" cy="1361379"/>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 Providing easy accessibility of pet data through a mobile app can save pet owners time and effort, while the platform can facilitate the sharing of knowledge and experiences related to pet care, enabling pet owners to learn from one another</a:t>
            </a:r>
          </a:p>
        </p:txBody>
      </p:sp>
      <p:sp>
        <p:nvSpPr>
          <p:cNvPr name="TextBox 11" id="11"/>
          <p:cNvSpPr txBox="true"/>
          <p:nvPr/>
        </p:nvSpPr>
        <p:spPr>
          <a:xfrm rot="0">
            <a:off x="9915994" y="4256768"/>
            <a:ext cx="7706829" cy="1361379"/>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Collecting sensitive personal data such as location and health information is one of the most critical legal value. We must comply with relevant privacy laws such as the GDPR and implement appropriate security measures to safeguard user data</a:t>
            </a:r>
          </a:p>
        </p:txBody>
      </p:sp>
      <p:sp>
        <p:nvSpPr>
          <p:cNvPr name="TextBox 12" id="12"/>
          <p:cNvSpPr txBox="true"/>
          <p:nvPr/>
        </p:nvSpPr>
        <p:spPr>
          <a:xfrm rot="0">
            <a:off x="9915994" y="2966652"/>
            <a:ext cx="7706829" cy="1023416"/>
          </a:xfrm>
          <a:prstGeom prst="rect">
            <a:avLst/>
          </a:prstGeom>
        </p:spPr>
        <p:txBody>
          <a:bodyPr anchor="t" rtlCol="false" tIns="0" lIns="0" bIns="0" rIns="0">
            <a:spAutoFit/>
          </a:bodyPr>
          <a:lstStyle/>
          <a:p>
            <a:pPr algn="ctr">
              <a:lnSpc>
                <a:spcPts val="2671"/>
              </a:lnSpc>
              <a:spcBef>
                <a:spcPct val="0"/>
              </a:spcBef>
            </a:pPr>
            <a:r>
              <a:rPr lang="en-US" sz="2226">
                <a:solidFill>
                  <a:srgbClr val="000000"/>
                </a:solidFill>
                <a:latin typeface="Linux Biolinum"/>
              </a:rPr>
              <a:t>By monitoring their activities and health, owners enhances their emotional bond between them and their pets, and promotes a sense of responsibility and commitment towards them</a:t>
            </a:r>
          </a:p>
        </p:txBody>
      </p:sp>
      <p:sp>
        <p:nvSpPr>
          <p:cNvPr name="AutoShape 13" id="13"/>
          <p:cNvSpPr/>
          <p:nvPr/>
        </p:nvSpPr>
        <p:spPr>
          <a:xfrm>
            <a:off x="7686447" y="8138446"/>
            <a:ext cx="2003457" cy="0"/>
          </a:xfrm>
          <a:prstGeom prst="line">
            <a:avLst/>
          </a:prstGeom>
          <a:ln cap="flat" w="152400">
            <a:solidFill>
              <a:srgbClr val="EDE5DD"/>
            </a:solidFill>
            <a:prstDash val="solid"/>
            <a:headEnd type="diamond" len="lg" w="lg"/>
            <a:tailEnd type="diamond" len="lg" w="lg"/>
          </a:ln>
        </p:spPr>
      </p:sp>
      <p:sp>
        <p:nvSpPr>
          <p:cNvPr name="AutoShape 14" id="14"/>
          <p:cNvSpPr/>
          <p:nvPr/>
        </p:nvSpPr>
        <p:spPr>
          <a:xfrm>
            <a:off x="6862836" y="6567424"/>
            <a:ext cx="2827068" cy="0"/>
          </a:xfrm>
          <a:prstGeom prst="line">
            <a:avLst/>
          </a:prstGeom>
          <a:ln cap="flat" w="152400">
            <a:solidFill>
              <a:srgbClr val="EDE5DD"/>
            </a:solidFill>
            <a:prstDash val="solid"/>
            <a:headEnd type="diamond" len="lg" w="lg"/>
            <a:tailEnd type="diamond" len="lg" w="lg"/>
          </a:ln>
        </p:spPr>
      </p:sp>
      <p:sp>
        <p:nvSpPr>
          <p:cNvPr name="AutoShape 15" id="15"/>
          <p:cNvSpPr/>
          <p:nvPr/>
        </p:nvSpPr>
        <p:spPr>
          <a:xfrm>
            <a:off x="6058001" y="5028700"/>
            <a:ext cx="3631903" cy="0"/>
          </a:xfrm>
          <a:prstGeom prst="line">
            <a:avLst/>
          </a:prstGeom>
          <a:ln cap="flat" w="152400">
            <a:solidFill>
              <a:srgbClr val="EDE5DD"/>
            </a:solidFill>
            <a:prstDash val="solid"/>
            <a:headEnd type="diamond" len="lg" w="lg"/>
            <a:tailEnd type="diamond" len="lg" w="lg"/>
          </a:ln>
        </p:spPr>
      </p:sp>
      <p:sp>
        <p:nvSpPr>
          <p:cNvPr name="AutoShape 16" id="16"/>
          <p:cNvSpPr/>
          <p:nvPr/>
        </p:nvSpPr>
        <p:spPr>
          <a:xfrm>
            <a:off x="5310279" y="3559302"/>
            <a:ext cx="4379625" cy="0"/>
          </a:xfrm>
          <a:prstGeom prst="line">
            <a:avLst/>
          </a:prstGeom>
          <a:ln cap="flat" w="152400">
            <a:solidFill>
              <a:srgbClr val="EDE5DD"/>
            </a:solidFill>
            <a:prstDash val="solid"/>
            <a:headEnd type="diamond" len="lg" w="lg"/>
            <a:tailEnd type="diamond" len="lg" w="lg"/>
          </a:ln>
        </p:spPr>
      </p:sp>
      <p:sp>
        <p:nvSpPr>
          <p:cNvPr name="TextBox 17" id="17"/>
          <p:cNvSpPr txBox="true"/>
          <p:nvPr/>
        </p:nvSpPr>
        <p:spPr>
          <a:xfrm rot="0">
            <a:off x="2096098" y="842840"/>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Value pyramid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02079">
            <a:off x="4837075"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58377" y="1014683"/>
            <a:ext cx="1879005" cy="4270376"/>
          </a:xfrm>
          <a:prstGeom prst="rect">
            <a:avLst/>
          </a:prstGeom>
        </p:spPr>
        <p:txBody>
          <a:bodyPr anchor="t" rtlCol="false" tIns="0" lIns="0" bIns="0" rIns="0">
            <a:spAutoFit/>
          </a:bodyPr>
          <a:lstStyle/>
          <a:p>
            <a:pPr algn="ctr">
              <a:lnSpc>
                <a:spcPts val="34999"/>
              </a:lnSpc>
            </a:pPr>
            <a:r>
              <a:rPr lang="en-US" sz="24999">
                <a:solidFill>
                  <a:srgbClr val="ED913F">
                    <a:alpha val="29804"/>
                  </a:srgbClr>
                </a:solidFill>
                <a:latin typeface="Canva Sans 2 Bold"/>
              </a:rPr>
              <a:t>T</a:t>
            </a:r>
          </a:p>
        </p:txBody>
      </p:sp>
      <p:sp>
        <p:nvSpPr>
          <p:cNvPr name="TextBox 4" id="4"/>
          <p:cNvSpPr txBox="true"/>
          <p:nvPr/>
        </p:nvSpPr>
        <p:spPr>
          <a:xfrm rot="0">
            <a:off x="10198247" y="1014683"/>
            <a:ext cx="2469654" cy="4270376"/>
          </a:xfrm>
          <a:prstGeom prst="rect">
            <a:avLst/>
          </a:prstGeom>
        </p:spPr>
        <p:txBody>
          <a:bodyPr anchor="t" rtlCol="false" tIns="0" lIns="0" bIns="0" rIns="0">
            <a:spAutoFit/>
          </a:bodyPr>
          <a:lstStyle/>
          <a:p>
            <a:pPr algn="ctr">
              <a:lnSpc>
                <a:spcPts val="34999"/>
              </a:lnSpc>
            </a:pPr>
            <a:r>
              <a:rPr lang="en-US" sz="24999">
                <a:solidFill>
                  <a:srgbClr val="C46E28">
                    <a:alpha val="29804"/>
                  </a:srgbClr>
                </a:solidFill>
                <a:latin typeface="Canva Sans 2 Bold"/>
              </a:rPr>
              <a:t>O</a:t>
            </a:r>
          </a:p>
        </p:txBody>
      </p:sp>
      <p:sp>
        <p:nvSpPr>
          <p:cNvPr name="Freeform 5" id="5"/>
          <p:cNvSpPr/>
          <p:nvPr/>
        </p:nvSpPr>
        <p:spPr>
          <a:xfrm flipH="false" flipV="false" rot="5302079">
            <a:off x="12854153"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5320" y="6618559"/>
            <a:ext cx="478235" cy="552583"/>
          </a:xfrm>
          <a:custGeom>
            <a:avLst/>
            <a:gdLst/>
            <a:ahLst/>
            <a:cxnLst/>
            <a:rect r="r" b="b" t="t" l="l"/>
            <a:pathLst>
              <a:path h="552583" w="478235">
                <a:moveTo>
                  <a:pt x="0" y="0"/>
                </a:moveTo>
                <a:lnTo>
                  <a:pt x="478235" y="0"/>
                </a:lnTo>
                <a:lnTo>
                  <a:pt x="478235" y="552582"/>
                </a:lnTo>
                <a:lnTo>
                  <a:pt x="0" y="552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93154" y="1014683"/>
            <a:ext cx="1947168" cy="4270376"/>
          </a:xfrm>
          <a:prstGeom prst="rect">
            <a:avLst/>
          </a:prstGeom>
        </p:spPr>
        <p:txBody>
          <a:bodyPr anchor="t" rtlCol="false" tIns="0" lIns="0" bIns="0" rIns="0">
            <a:spAutoFit/>
          </a:bodyPr>
          <a:lstStyle/>
          <a:p>
            <a:pPr algn="ctr">
              <a:lnSpc>
                <a:spcPts val="34999"/>
              </a:lnSpc>
            </a:pPr>
            <a:r>
              <a:rPr lang="en-US" sz="24999">
                <a:solidFill>
                  <a:srgbClr val="8F5546"/>
                </a:solidFill>
                <a:latin typeface="Canva Sans 2 Bold"/>
              </a:rPr>
              <a:t>S</a:t>
            </a:r>
          </a:p>
        </p:txBody>
      </p:sp>
      <p:sp>
        <p:nvSpPr>
          <p:cNvPr name="TextBox 8" id="8"/>
          <p:cNvSpPr txBox="true"/>
          <p:nvPr/>
        </p:nvSpPr>
        <p:spPr>
          <a:xfrm rot="0">
            <a:off x="5716288" y="1014683"/>
            <a:ext cx="2967236" cy="4270376"/>
          </a:xfrm>
          <a:prstGeom prst="rect">
            <a:avLst/>
          </a:prstGeom>
        </p:spPr>
        <p:txBody>
          <a:bodyPr anchor="t" rtlCol="false" tIns="0" lIns="0" bIns="0" rIns="0">
            <a:spAutoFit/>
          </a:bodyPr>
          <a:lstStyle/>
          <a:p>
            <a:pPr algn="ctr">
              <a:lnSpc>
                <a:spcPts val="34999"/>
              </a:lnSpc>
            </a:pPr>
            <a:r>
              <a:rPr lang="en-US" sz="24999">
                <a:solidFill>
                  <a:srgbClr val="9D6831"/>
                </a:solidFill>
                <a:latin typeface="Canva Sans 2 Bold"/>
              </a:rPr>
              <a:t>W</a:t>
            </a:r>
          </a:p>
        </p:txBody>
      </p:sp>
      <p:sp>
        <p:nvSpPr>
          <p:cNvPr name="TextBox 9" id="9"/>
          <p:cNvSpPr txBox="true"/>
          <p:nvPr/>
        </p:nvSpPr>
        <p:spPr>
          <a:xfrm rot="0">
            <a:off x="0" y="-24461"/>
            <a:ext cx="10506263" cy="1295400"/>
          </a:xfrm>
          <a:prstGeom prst="rect">
            <a:avLst/>
          </a:prstGeom>
        </p:spPr>
        <p:txBody>
          <a:bodyPr anchor="t" rtlCol="false" tIns="0" lIns="0" bIns="0" rIns="0">
            <a:spAutoFit/>
          </a:bodyPr>
          <a:lstStyle/>
          <a:p>
            <a:pPr algn="ctr">
              <a:lnSpc>
                <a:spcPts val="10500"/>
              </a:lnSpc>
            </a:pPr>
            <a:r>
              <a:rPr lang="en-US" sz="7500">
                <a:solidFill>
                  <a:srgbClr val="AB846E"/>
                </a:solidFill>
                <a:latin typeface="Canva Sans 2 Bold"/>
              </a:rPr>
              <a:t>Internal</a:t>
            </a:r>
          </a:p>
        </p:txBody>
      </p:sp>
      <p:sp>
        <p:nvSpPr>
          <p:cNvPr name="TextBox 10" id="10"/>
          <p:cNvSpPr txBox="true"/>
          <p:nvPr/>
        </p:nvSpPr>
        <p:spPr>
          <a:xfrm rot="0">
            <a:off x="7936332" y="-24461"/>
            <a:ext cx="10506263" cy="1295400"/>
          </a:xfrm>
          <a:prstGeom prst="rect">
            <a:avLst/>
          </a:prstGeom>
        </p:spPr>
        <p:txBody>
          <a:bodyPr anchor="t" rtlCol="false" tIns="0" lIns="0" bIns="0" rIns="0">
            <a:spAutoFit/>
          </a:bodyPr>
          <a:lstStyle/>
          <a:p>
            <a:pPr algn="ctr">
              <a:lnSpc>
                <a:spcPts val="10500"/>
              </a:lnSpc>
            </a:pPr>
            <a:r>
              <a:rPr lang="en-US" sz="7500">
                <a:solidFill>
                  <a:srgbClr val="AB846E">
                    <a:alpha val="29804"/>
                  </a:srgbClr>
                </a:solidFill>
                <a:latin typeface="Canva Sans 2 Bold"/>
              </a:rPr>
              <a:t>External</a:t>
            </a:r>
          </a:p>
        </p:txBody>
      </p:sp>
      <p:sp>
        <p:nvSpPr>
          <p:cNvPr name="TextBox 11" id="11"/>
          <p:cNvSpPr txBox="true"/>
          <p:nvPr/>
        </p:nvSpPr>
        <p:spPr>
          <a:xfrm rot="0">
            <a:off x="1993154" y="5380309"/>
            <a:ext cx="3261221" cy="1028700"/>
          </a:xfrm>
          <a:prstGeom prst="rect">
            <a:avLst/>
          </a:prstGeom>
        </p:spPr>
        <p:txBody>
          <a:bodyPr anchor="t" rtlCol="false" tIns="0" lIns="0" bIns="0" rIns="0">
            <a:spAutoFit/>
          </a:bodyPr>
          <a:lstStyle/>
          <a:p>
            <a:pPr algn="ctr">
              <a:lnSpc>
                <a:spcPts val="8400"/>
              </a:lnSpc>
            </a:pPr>
            <a:r>
              <a:rPr lang="en-US" sz="6000">
                <a:solidFill>
                  <a:srgbClr val="8F5546"/>
                </a:solidFill>
                <a:latin typeface="Canva Sans 2 Bold"/>
              </a:rPr>
              <a:t>Strength</a:t>
            </a:r>
          </a:p>
        </p:txBody>
      </p:sp>
      <p:sp>
        <p:nvSpPr>
          <p:cNvPr name="TextBox 12" id="12"/>
          <p:cNvSpPr txBox="true"/>
          <p:nvPr/>
        </p:nvSpPr>
        <p:spPr>
          <a:xfrm rot="0">
            <a:off x="10107127" y="5399358"/>
            <a:ext cx="3686175" cy="1009651"/>
          </a:xfrm>
          <a:prstGeom prst="rect">
            <a:avLst/>
          </a:prstGeom>
        </p:spPr>
        <p:txBody>
          <a:bodyPr anchor="t" rtlCol="false" tIns="0" lIns="0" bIns="0" rIns="0">
            <a:spAutoFit/>
          </a:bodyPr>
          <a:lstStyle/>
          <a:p>
            <a:pPr algn="ctr">
              <a:lnSpc>
                <a:spcPts val="8399"/>
              </a:lnSpc>
            </a:pPr>
            <a:r>
              <a:rPr lang="en-US" sz="5999">
                <a:solidFill>
                  <a:srgbClr val="9D6831"/>
                </a:solidFill>
                <a:latin typeface="Canva Sans 2 Bold"/>
              </a:rPr>
              <a:t>Weakness</a:t>
            </a:r>
          </a:p>
        </p:txBody>
      </p:sp>
      <p:sp>
        <p:nvSpPr>
          <p:cNvPr name="Freeform 13" id="13"/>
          <p:cNvSpPr/>
          <p:nvPr/>
        </p:nvSpPr>
        <p:spPr>
          <a:xfrm flipH="false" flipV="false" rot="0">
            <a:off x="1705320" y="7493271"/>
            <a:ext cx="478235" cy="552583"/>
          </a:xfrm>
          <a:custGeom>
            <a:avLst/>
            <a:gdLst/>
            <a:ahLst/>
            <a:cxnLst/>
            <a:rect r="r" b="b" t="t" l="l"/>
            <a:pathLst>
              <a:path h="552583" w="478235">
                <a:moveTo>
                  <a:pt x="0" y="0"/>
                </a:moveTo>
                <a:lnTo>
                  <a:pt x="478235" y="0"/>
                </a:lnTo>
                <a:lnTo>
                  <a:pt x="478235" y="552583"/>
                </a:lnTo>
                <a:lnTo>
                  <a:pt x="0" y="552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05320" y="8367983"/>
            <a:ext cx="478235" cy="552583"/>
          </a:xfrm>
          <a:custGeom>
            <a:avLst/>
            <a:gdLst/>
            <a:ahLst/>
            <a:cxnLst/>
            <a:rect r="r" b="b" t="t" l="l"/>
            <a:pathLst>
              <a:path h="552583" w="478235">
                <a:moveTo>
                  <a:pt x="0" y="0"/>
                </a:moveTo>
                <a:lnTo>
                  <a:pt x="478235" y="0"/>
                </a:lnTo>
                <a:lnTo>
                  <a:pt x="478235" y="552583"/>
                </a:lnTo>
                <a:lnTo>
                  <a:pt x="0" y="552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386639" y="6551884"/>
            <a:ext cx="3825180"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Recurring revenue</a:t>
            </a:r>
          </a:p>
        </p:txBody>
      </p:sp>
      <p:sp>
        <p:nvSpPr>
          <p:cNvPr name="TextBox 16" id="16"/>
          <p:cNvSpPr txBox="true"/>
          <p:nvPr/>
        </p:nvSpPr>
        <p:spPr>
          <a:xfrm rot="0">
            <a:off x="2386639" y="7408499"/>
            <a:ext cx="6426057" cy="862203"/>
          </a:xfrm>
          <a:prstGeom prst="rect">
            <a:avLst/>
          </a:prstGeom>
        </p:spPr>
        <p:txBody>
          <a:bodyPr anchor="t" rtlCol="false" tIns="0" lIns="0" bIns="0" rIns="0">
            <a:spAutoFit/>
          </a:bodyPr>
          <a:lstStyle/>
          <a:p>
            <a:pPr>
              <a:lnSpc>
                <a:spcPts val="3365"/>
              </a:lnSpc>
            </a:pPr>
            <a:r>
              <a:rPr lang="en-US" sz="3399">
                <a:solidFill>
                  <a:srgbClr val="000000"/>
                </a:solidFill>
                <a:latin typeface="Canva Sans 2"/>
              </a:rPr>
              <a:t>Integration with other pet-related services </a:t>
            </a:r>
          </a:p>
        </p:txBody>
      </p:sp>
      <p:sp>
        <p:nvSpPr>
          <p:cNvPr name="TextBox 17" id="17"/>
          <p:cNvSpPr txBox="true"/>
          <p:nvPr/>
        </p:nvSpPr>
        <p:spPr>
          <a:xfrm rot="0">
            <a:off x="2386639" y="8301308"/>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Scalability</a:t>
            </a:r>
          </a:p>
        </p:txBody>
      </p:sp>
      <p:sp>
        <p:nvSpPr>
          <p:cNvPr name="Freeform 18" id="18"/>
          <p:cNvSpPr/>
          <p:nvPr/>
        </p:nvSpPr>
        <p:spPr>
          <a:xfrm flipH="false" flipV="false" rot="0">
            <a:off x="9914762" y="6628084"/>
            <a:ext cx="478235" cy="552583"/>
          </a:xfrm>
          <a:custGeom>
            <a:avLst/>
            <a:gdLst/>
            <a:ahLst/>
            <a:cxnLst/>
            <a:rect r="r" b="b" t="t" l="l"/>
            <a:pathLst>
              <a:path h="552583" w="478235">
                <a:moveTo>
                  <a:pt x="0" y="0"/>
                </a:moveTo>
                <a:lnTo>
                  <a:pt x="478236" y="0"/>
                </a:lnTo>
                <a:lnTo>
                  <a:pt x="478236" y="552582"/>
                </a:lnTo>
                <a:lnTo>
                  <a:pt x="0" y="552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914762" y="7502796"/>
            <a:ext cx="478235" cy="552583"/>
          </a:xfrm>
          <a:custGeom>
            <a:avLst/>
            <a:gdLst/>
            <a:ahLst/>
            <a:cxnLst/>
            <a:rect r="r" b="b" t="t" l="l"/>
            <a:pathLst>
              <a:path h="552583" w="478235">
                <a:moveTo>
                  <a:pt x="0" y="0"/>
                </a:moveTo>
                <a:lnTo>
                  <a:pt x="478236" y="0"/>
                </a:lnTo>
                <a:lnTo>
                  <a:pt x="478236" y="552583"/>
                </a:lnTo>
                <a:lnTo>
                  <a:pt x="0" y="5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9914762" y="8377508"/>
            <a:ext cx="478235" cy="552583"/>
          </a:xfrm>
          <a:custGeom>
            <a:avLst/>
            <a:gdLst/>
            <a:ahLst/>
            <a:cxnLst/>
            <a:rect r="r" b="b" t="t" l="l"/>
            <a:pathLst>
              <a:path h="552583" w="478235">
                <a:moveTo>
                  <a:pt x="0" y="0"/>
                </a:moveTo>
                <a:lnTo>
                  <a:pt x="478236" y="0"/>
                </a:lnTo>
                <a:lnTo>
                  <a:pt x="478236" y="552583"/>
                </a:lnTo>
                <a:lnTo>
                  <a:pt x="0" y="5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0596081" y="6561409"/>
            <a:ext cx="573950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Dependence on technology</a:t>
            </a:r>
          </a:p>
        </p:txBody>
      </p:sp>
      <p:sp>
        <p:nvSpPr>
          <p:cNvPr name="TextBox 22" id="22"/>
          <p:cNvSpPr txBox="true"/>
          <p:nvPr/>
        </p:nvSpPr>
        <p:spPr>
          <a:xfrm rot="0">
            <a:off x="10596081" y="7455555"/>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Crowded market</a:t>
            </a:r>
          </a:p>
        </p:txBody>
      </p:sp>
      <p:sp>
        <p:nvSpPr>
          <p:cNvPr name="TextBox 23" id="23"/>
          <p:cNvSpPr txBox="true"/>
          <p:nvPr/>
        </p:nvSpPr>
        <p:spPr>
          <a:xfrm rot="0">
            <a:off x="10596081" y="8310833"/>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Limited target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02079">
            <a:off x="4837075"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3154" y="1014683"/>
            <a:ext cx="1947168" cy="4270376"/>
          </a:xfrm>
          <a:prstGeom prst="rect">
            <a:avLst/>
          </a:prstGeom>
        </p:spPr>
        <p:txBody>
          <a:bodyPr anchor="t" rtlCol="false" tIns="0" lIns="0" bIns="0" rIns="0">
            <a:spAutoFit/>
          </a:bodyPr>
          <a:lstStyle/>
          <a:p>
            <a:pPr algn="ctr">
              <a:lnSpc>
                <a:spcPts val="34999"/>
              </a:lnSpc>
            </a:pPr>
            <a:r>
              <a:rPr lang="en-US" sz="24999">
                <a:solidFill>
                  <a:srgbClr val="8F5546">
                    <a:alpha val="29804"/>
                  </a:srgbClr>
                </a:solidFill>
                <a:latin typeface="Canva Sans 2 Bold"/>
              </a:rPr>
              <a:t>S</a:t>
            </a:r>
          </a:p>
        </p:txBody>
      </p:sp>
      <p:sp>
        <p:nvSpPr>
          <p:cNvPr name="TextBox 4" id="4"/>
          <p:cNvSpPr txBox="true"/>
          <p:nvPr/>
        </p:nvSpPr>
        <p:spPr>
          <a:xfrm rot="0">
            <a:off x="14358377" y="1014683"/>
            <a:ext cx="1879005" cy="4270376"/>
          </a:xfrm>
          <a:prstGeom prst="rect">
            <a:avLst/>
          </a:prstGeom>
        </p:spPr>
        <p:txBody>
          <a:bodyPr anchor="t" rtlCol="false" tIns="0" lIns="0" bIns="0" rIns="0">
            <a:spAutoFit/>
          </a:bodyPr>
          <a:lstStyle/>
          <a:p>
            <a:pPr algn="ctr">
              <a:lnSpc>
                <a:spcPts val="34999"/>
              </a:lnSpc>
            </a:pPr>
            <a:r>
              <a:rPr lang="en-US" sz="24999">
                <a:solidFill>
                  <a:srgbClr val="ED913F"/>
                </a:solidFill>
                <a:latin typeface="Canva Sans 2 Bold"/>
              </a:rPr>
              <a:t>T</a:t>
            </a:r>
          </a:p>
        </p:txBody>
      </p:sp>
      <p:sp>
        <p:nvSpPr>
          <p:cNvPr name="TextBox 5" id="5"/>
          <p:cNvSpPr txBox="true"/>
          <p:nvPr/>
        </p:nvSpPr>
        <p:spPr>
          <a:xfrm rot="0">
            <a:off x="5716288" y="1014683"/>
            <a:ext cx="2967236" cy="4270376"/>
          </a:xfrm>
          <a:prstGeom prst="rect">
            <a:avLst/>
          </a:prstGeom>
        </p:spPr>
        <p:txBody>
          <a:bodyPr anchor="t" rtlCol="false" tIns="0" lIns="0" bIns="0" rIns="0">
            <a:spAutoFit/>
          </a:bodyPr>
          <a:lstStyle/>
          <a:p>
            <a:pPr algn="ctr">
              <a:lnSpc>
                <a:spcPts val="34999"/>
              </a:lnSpc>
            </a:pPr>
            <a:r>
              <a:rPr lang="en-US" sz="24999">
                <a:solidFill>
                  <a:srgbClr val="9D6831">
                    <a:alpha val="29804"/>
                  </a:srgbClr>
                </a:solidFill>
                <a:latin typeface="Canva Sans 2 Bold"/>
              </a:rPr>
              <a:t>W</a:t>
            </a:r>
          </a:p>
        </p:txBody>
      </p:sp>
      <p:sp>
        <p:nvSpPr>
          <p:cNvPr name="TextBox 6" id="6"/>
          <p:cNvSpPr txBox="true"/>
          <p:nvPr/>
        </p:nvSpPr>
        <p:spPr>
          <a:xfrm rot="0">
            <a:off x="10198247" y="1014683"/>
            <a:ext cx="2469654" cy="4270376"/>
          </a:xfrm>
          <a:prstGeom prst="rect">
            <a:avLst/>
          </a:prstGeom>
        </p:spPr>
        <p:txBody>
          <a:bodyPr anchor="t" rtlCol="false" tIns="0" lIns="0" bIns="0" rIns="0">
            <a:spAutoFit/>
          </a:bodyPr>
          <a:lstStyle/>
          <a:p>
            <a:pPr algn="ctr">
              <a:lnSpc>
                <a:spcPts val="34999"/>
              </a:lnSpc>
            </a:pPr>
            <a:r>
              <a:rPr lang="en-US" sz="24999">
                <a:solidFill>
                  <a:srgbClr val="C46E28"/>
                </a:solidFill>
                <a:latin typeface="Canva Sans 2 Bold"/>
              </a:rPr>
              <a:t>O</a:t>
            </a:r>
          </a:p>
        </p:txBody>
      </p:sp>
      <p:sp>
        <p:nvSpPr>
          <p:cNvPr name="Freeform 7" id="7"/>
          <p:cNvSpPr/>
          <p:nvPr/>
        </p:nvSpPr>
        <p:spPr>
          <a:xfrm flipH="false" flipV="false" rot="5302079">
            <a:off x="12686100" y="-1508494"/>
            <a:ext cx="1228595" cy="6690370"/>
          </a:xfrm>
          <a:custGeom>
            <a:avLst/>
            <a:gdLst/>
            <a:ahLst/>
            <a:cxnLst/>
            <a:rect r="r" b="b" t="t" l="l"/>
            <a:pathLst>
              <a:path h="6690370" w="1228595">
                <a:moveTo>
                  <a:pt x="0" y="0"/>
                </a:moveTo>
                <a:lnTo>
                  <a:pt x="1228595" y="0"/>
                </a:lnTo>
                <a:lnTo>
                  <a:pt x="1228595" y="6690370"/>
                </a:lnTo>
                <a:lnTo>
                  <a:pt x="0" y="6690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0" y="-24461"/>
            <a:ext cx="10506263" cy="1295400"/>
          </a:xfrm>
          <a:prstGeom prst="rect">
            <a:avLst/>
          </a:prstGeom>
        </p:spPr>
        <p:txBody>
          <a:bodyPr anchor="t" rtlCol="false" tIns="0" lIns="0" bIns="0" rIns="0">
            <a:spAutoFit/>
          </a:bodyPr>
          <a:lstStyle/>
          <a:p>
            <a:pPr algn="ctr">
              <a:lnSpc>
                <a:spcPts val="10500"/>
              </a:lnSpc>
            </a:pPr>
            <a:r>
              <a:rPr lang="en-US" sz="7500">
                <a:solidFill>
                  <a:srgbClr val="AB846E">
                    <a:alpha val="29804"/>
                  </a:srgbClr>
                </a:solidFill>
                <a:latin typeface="Canva Sans 2 Bold"/>
              </a:rPr>
              <a:t>Internal</a:t>
            </a:r>
          </a:p>
        </p:txBody>
      </p:sp>
      <p:sp>
        <p:nvSpPr>
          <p:cNvPr name="TextBox 9" id="9"/>
          <p:cNvSpPr txBox="true"/>
          <p:nvPr/>
        </p:nvSpPr>
        <p:spPr>
          <a:xfrm rot="0">
            <a:off x="7781737" y="-23542"/>
            <a:ext cx="10506263" cy="1295400"/>
          </a:xfrm>
          <a:prstGeom prst="rect">
            <a:avLst/>
          </a:prstGeom>
        </p:spPr>
        <p:txBody>
          <a:bodyPr anchor="t" rtlCol="false" tIns="0" lIns="0" bIns="0" rIns="0">
            <a:spAutoFit/>
          </a:bodyPr>
          <a:lstStyle/>
          <a:p>
            <a:pPr algn="ctr">
              <a:lnSpc>
                <a:spcPts val="10500"/>
              </a:lnSpc>
            </a:pPr>
            <a:r>
              <a:rPr lang="en-US" sz="7500">
                <a:solidFill>
                  <a:srgbClr val="AB846E"/>
                </a:solidFill>
                <a:latin typeface="Canva Sans 2 Bold"/>
              </a:rPr>
              <a:t>External</a:t>
            </a:r>
          </a:p>
        </p:txBody>
      </p:sp>
      <p:sp>
        <p:nvSpPr>
          <p:cNvPr name="Freeform 10" id="10"/>
          <p:cNvSpPr/>
          <p:nvPr/>
        </p:nvSpPr>
        <p:spPr>
          <a:xfrm flipH="false" flipV="false" rot="0">
            <a:off x="1705320" y="6618559"/>
            <a:ext cx="478235" cy="552583"/>
          </a:xfrm>
          <a:custGeom>
            <a:avLst/>
            <a:gdLst/>
            <a:ahLst/>
            <a:cxnLst/>
            <a:rect r="r" b="b" t="t" l="l"/>
            <a:pathLst>
              <a:path h="552583" w="478235">
                <a:moveTo>
                  <a:pt x="0" y="0"/>
                </a:moveTo>
                <a:lnTo>
                  <a:pt x="478235" y="0"/>
                </a:lnTo>
                <a:lnTo>
                  <a:pt x="478235" y="552582"/>
                </a:lnTo>
                <a:lnTo>
                  <a:pt x="0" y="552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993154" y="5380309"/>
            <a:ext cx="5234285" cy="1028700"/>
          </a:xfrm>
          <a:prstGeom prst="rect">
            <a:avLst/>
          </a:prstGeom>
        </p:spPr>
        <p:txBody>
          <a:bodyPr anchor="t" rtlCol="false" tIns="0" lIns="0" bIns="0" rIns="0">
            <a:spAutoFit/>
          </a:bodyPr>
          <a:lstStyle/>
          <a:p>
            <a:pPr>
              <a:lnSpc>
                <a:spcPts val="8400"/>
              </a:lnSpc>
            </a:pPr>
            <a:r>
              <a:rPr lang="en-US" sz="6000">
                <a:solidFill>
                  <a:srgbClr val="C46E28"/>
                </a:solidFill>
                <a:latin typeface="Canva Sans 2 Bold"/>
              </a:rPr>
              <a:t>Opportunities</a:t>
            </a:r>
          </a:p>
        </p:txBody>
      </p:sp>
      <p:sp>
        <p:nvSpPr>
          <p:cNvPr name="TextBox 12" id="12"/>
          <p:cNvSpPr txBox="true"/>
          <p:nvPr/>
        </p:nvSpPr>
        <p:spPr>
          <a:xfrm rot="0">
            <a:off x="10107127" y="5399358"/>
            <a:ext cx="2829421" cy="1009651"/>
          </a:xfrm>
          <a:prstGeom prst="rect">
            <a:avLst/>
          </a:prstGeom>
        </p:spPr>
        <p:txBody>
          <a:bodyPr anchor="t" rtlCol="false" tIns="0" lIns="0" bIns="0" rIns="0">
            <a:spAutoFit/>
          </a:bodyPr>
          <a:lstStyle/>
          <a:p>
            <a:pPr>
              <a:lnSpc>
                <a:spcPts val="8399"/>
              </a:lnSpc>
            </a:pPr>
            <a:r>
              <a:rPr lang="en-US" sz="5999">
                <a:solidFill>
                  <a:srgbClr val="ED913F"/>
                </a:solidFill>
                <a:latin typeface="Canva Sans 2 Bold"/>
              </a:rPr>
              <a:t>Threats</a:t>
            </a:r>
          </a:p>
        </p:txBody>
      </p:sp>
      <p:sp>
        <p:nvSpPr>
          <p:cNvPr name="Freeform 13" id="13"/>
          <p:cNvSpPr/>
          <p:nvPr/>
        </p:nvSpPr>
        <p:spPr>
          <a:xfrm flipH="false" flipV="false" rot="0">
            <a:off x="1705320" y="7493271"/>
            <a:ext cx="478235" cy="552583"/>
          </a:xfrm>
          <a:custGeom>
            <a:avLst/>
            <a:gdLst/>
            <a:ahLst/>
            <a:cxnLst/>
            <a:rect r="r" b="b" t="t" l="l"/>
            <a:pathLst>
              <a:path h="552583" w="478235">
                <a:moveTo>
                  <a:pt x="0" y="0"/>
                </a:moveTo>
                <a:lnTo>
                  <a:pt x="478235" y="0"/>
                </a:lnTo>
                <a:lnTo>
                  <a:pt x="478235" y="552583"/>
                </a:lnTo>
                <a:lnTo>
                  <a:pt x="0" y="552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705320" y="8367983"/>
            <a:ext cx="478235" cy="552583"/>
          </a:xfrm>
          <a:custGeom>
            <a:avLst/>
            <a:gdLst/>
            <a:ahLst/>
            <a:cxnLst/>
            <a:rect r="r" b="b" t="t" l="l"/>
            <a:pathLst>
              <a:path h="552583" w="478235">
                <a:moveTo>
                  <a:pt x="0" y="0"/>
                </a:moveTo>
                <a:lnTo>
                  <a:pt x="478235" y="0"/>
                </a:lnTo>
                <a:lnTo>
                  <a:pt x="478235" y="552583"/>
                </a:lnTo>
                <a:lnTo>
                  <a:pt x="0" y="552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386639" y="6551884"/>
            <a:ext cx="5799634"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Expansion into new markets</a:t>
            </a:r>
          </a:p>
        </p:txBody>
      </p:sp>
      <p:sp>
        <p:nvSpPr>
          <p:cNvPr name="TextBox 16" id="16"/>
          <p:cNvSpPr txBox="true"/>
          <p:nvPr/>
        </p:nvSpPr>
        <p:spPr>
          <a:xfrm rot="0">
            <a:off x="2386639" y="7446030"/>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Development of new features</a:t>
            </a:r>
          </a:p>
        </p:txBody>
      </p:sp>
      <p:sp>
        <p:nvSpPr>
          <p:cNvPr name="TextBox 17" id="17"/>
          <p:cNvSpPr txBox="true"/>
          <p:nvPr/>
        </p:nvSpPr>
        <p:spPr>
          <a:xfrm rot="0">
            <a:off x="2386639" y="8301308"/>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Building a community</a:t>
            </a:r>
          </a:p>
        </p:txBody>
      </p:sp>
      <p:sp>
        <p:nvSpPr>
          <p:cNvPr name="Freeform 18" id="18"/>
          <p:cNvSpPr/>
          <p:nvPr/>
        </p:nvSpPr>
        <p:spPr>
          <a:xfrm flipH="false" flipV="false" rot="0">
            <a:off x="9914762" y="6628084"/>
            <a:ext cx="478235" cy="552583"/>
          </a:xfrm>
          <a:custGeom>
            <a:avLst/>
            <a:gdLst/>
            <a:ahLst/>
            <a:cxnLst/>
            <a:rect r="r" b="b" t="t" l="l"/>
            <a:pathLst>
              <a:path h="552583" w="478235">
                <a:moveTo>
                  <a:pt x="0" y="0"/>
                </a:moveTo>
                <a:lnTo>
                  <a:pt x="478236" y="0"/>
                </a:lnTo>
                <a:lnTo>
                  <a:pt x="478236" y="552582"/>
                </a:lnTo>
                <a:lnTo>
                  <a:pt x="0" y="552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914762" y="7502796"/>
            <a:ext cx="478235" cy="552583"/>
          </a:xfrm>
          <a:custGeom>
            <a:avLst/>
            <a:gdLst/>
            <a:ahLst/>
            <a:cxnLst/>
            <a:rect r="r" b="b" t="t" l="l"/>
            <a:pathLst>
              <a:path h="552583" w="478235">
                <a:moveTo>
                  <a:pt x="0" y="0"/>
                </a:moveTo>
                <a:lnTo>
                  <a:pt x="478236" y="0"/>
                </a:lnTo>
                <a:lnTo>
                  <a:pt x="478236" y="552583"/>
                </a:lnTo>
                <a:lnTo>
                  <a:pt x="0" y="5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9914762" y="8377508"/>
            <a:ext cx="478235" cy="552583"/>
          </a:xfrm>
          <a:custGeom>
            <a:avLst/>
            <a:gdLst/>
            <a:ahLst/>
            <a:cxnLst/>
            <a:rect r="r" b="b" t="t" l="l"/>
            <a:pathLst>
              <a:path h="552583" w="478235">
                <a:moveTo>
                  <a:pt x="0" y="0"/>
                </a:moveTo>
                <a:lnTo>
                  <a:pt x="478236" y="0"/>
                </a:lnTo>
                <a:lnTo>
                  <a:pt x="478236" y="552583"/>
                </a:lnTo>
                <a:lnTo>
                  <a:pt x="0" y="55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0596081" y="6561409"/>
            <a:ext cx="6065639"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Technological advancements</a:t>
            </a:r>
          </a:p>
        </p:txBody>
      </p:sp>
      <p:sp>
        <p:nvSpPr>
          <p:cNvPr name="TextBox 22" id="22"/>
          <p:cNvSpPr txBox="true"/>
          <p:nvPr/>
        </p:nvSpPr>
        <p:spPr>
          <a:xfrm rot="0">
            <a:off x="10596081" y="7455555"/>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Economic downturn</a:t>
            </a:r>
          </a:p>
        </p:txBody>
      </p:sp>
      <p:sp>
        <p:nvSpPr>
          <p:cNvPr name="TextBox 23" id="23"/>
          <p:cNvSpPr txBox="true"/>
          <p:nvPr/>
        </p:nvSpPr>
        <p:spPr>
          <a:xfrm rot="0">
            <a:off x="10596081" y="8310833"/>
            <a:ext cx="6426057"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2"/>
              </a:rPr>
              <a:t>Legal and regulatory issues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597"/>
            <a:ext cx="11732612"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participation!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8295" y="1546897"/>
            <a:ext cx="6480797" cy="7535810"/>
          </a:xfrm>
          <a:custGeom>
            <a:avLst/>
            <a:gdLst/>
            <a:ahLst/>
            <a:cxnLst/>
            <a:rect r="r" b="b" t="t" l="l"/>
            <a:pathLst>
              <a:path h="7535810" w="6480797">
                <a:moveTo>
                  <a:pt x="0" y="0"/>
                </a:moveTo>
                <a:lnTo>
                  <a:pt x="6480796" y="0"/>
                </a:lnTo>
                <a:lnTo>
                  <a:pt x="6480796" y="7535810"/>
                </a:lnTo>
                <a:lnTo>
                  <a:pt x="0" y="7535810"/>
                </a:lnTo>
                <a:lnTo>
                  <a:pt x="0" y="0"/>
                </a:lnTo>
                <a:close/>
              </a:path>
            </a:pathLst>
          </a:custGeom>
          <a:blipFill>
            <a:blip r:embed="rId6"/>
            <a:stretch>
              <a:fillRect l="-48986" t="-8135" r="-350730" b="-66632"/>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BACK UP SLIDES</a:t>
            </a:r>
          </a:p>
        </p:txBody>
      </p:sp>
      <p:sp>
        <p:nvSpPr>
          <p:cNvPr name="TextBox 8" id="8"/>
          <p:cNvSpPr txBox="true"/>
          <p:nvPr/>
        </p:nvSpPr>
        <p:spPr>
          <a:xfrm rot="0">
            <a:off x="2225732" y="9248775"/>
            <a:ext cx="4545922"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Spanish newspaper - EL CORREO, July 2021</a:t>
            </a:r>
          </a:p>
        </p:txBody>
      </p:sp>
      <p:sp>
        <p:nvSpPr>
          <p:cNvPr name="TextBox 9" id="9"/>
          <p:cNvSpPr txBox="true"/>
          <p:nvPr/>
        </p:nvSpPr>
        <p:spPr>
          <a:xfrm rot="0">
            <a:off x="9144000" y="2760989"/>
            <a:ext cx="6520712" cy="331670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a:rPr>
              <a:t>New spanish lifestyle: Adults prefer pets rather than children.</a:t>
            </a:r>
          </a:p>
          <a:p>
            <a:pPr algn="just" marL="582726" indent="-291363" lvl="1">
              <a:lnSpc>
                <a:spcPts val="5398"/>
              </a:lnSpc>
              <a:buFont typeface="Arial"/>
              <a:buChar char="•"/>
            </a:pPr>
            <a:r>
              <a:rPr lang="en-US" sz="2699">
                <a:solidFill>
                  <a:srgbClr val="91612F"/>
                </a:solidFill>
                <a:latin typeface="Linux Biolinum"/>
              </a:rPr>
              <a:t>All of this helps the faster growing of the market in the post-pandemic years.</a:t>
            </a:r>
          </a:p>
          <a:p>
            <a:pPr algn="just">
              <a:lnSpc>
                <a:spcPts val="539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Guillem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82680" y="2328551"/>
            <a:ext cx="7161320" cy="6419381"/>
          </a:xfrm>
          <a:custGeom>
            <a:avLst/>
            <a:gdLst/>
            <a:ahLst/>
            <a:cxnLst/>
            <a:rect r="r" b="b" t="t" l="l"/>
            <a:pathLst>
              <a:path h="6419381" w="7161320">
                <a:moveTo>
                  <a:pt x="0" y="0"/>
                </a:moveTo>
                <a:lnTo>
                  <a:pt x="7161320" y="0"/>
                </a:lnTo>
                <a:lnTo>
                  <a:pt x="7161320" y="6419382"/>
                </a:lnTo>
                <a:lnTo>
                  <a:pt x="0" y="6419382"/>
                </a:lnTo>
                <a:lnTo>
                  <a:pt x="0" y="0"/>
                </a:lnTo>
                <a:close/>
              </a:path>
            </a:pathLst>
          </a:custGeom>
          <a:blipFill>
            <a:blip r:embed="rId6"/>
            <a:stretch>
              <a:fillRect l="-42007" t="-15211" r="-245160" b="-60434"/>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BACK UP SLIDES: The Pandemic effect</a:t>
            </a:r>
          </a:p>
        </p:txBody>
      </p:sp>
      <p:sp>
        <p:nvSpPr>
          <p:cNvPr name="TextBox 8" id="8"/>
          <p:cNvSpPr txBox="true"/>
          <p:nvPr/>
        </p:nvSpPr>
        <p:spPr>
          <a:xfrm rot="0">
            <a:off x="2803935" y="8850050"/>
            <a:ext cx="5518810"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Spanish newspaper - LA VANGUARDIA, January 2022</a:t>
            </a:r>
          </a:p>
        </p:txBody>
      </p:sp>
      <p:sp>
        <p:nvSpPr>
          <p:cNvPr name="TextBox 9" id="9"/>
          <p:cNvSpPr txBox="true"/>
          <p:nvPr/>
        </p:nvSpPr>
        <p:spPr>
          <a:xfrm rot="0">
            <a:off x="9957398" y="3380374"/>
            <a:ext cx="6520712" cy="602180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a:rPr>
              <a:t>More data about the pandemic effect on the spanish people tendency about pets, now from La Vanguardia, one of the most important newspapers in Spain.</a:t>
            </a:r>
          </a:p>
          <a:p>
            <a:pPr algn="just" marL="582726" indent="-291363" lvl="1">
              <a:lnSpc>
                <a:spcPts val="5398"/>
              </a:lnSpc>
              <a:buFont typeface="Arial"/>
              <a:buChar char="•"/>
            </a:pPr>
            <a:r>
              <a:rPr lang="en-US" sz="2699">
                <a:solidFill>
                  <a:srgbClr val="91612F"/>
                </a:solidFill>
                <a:latin typeface="Linux Biolinum Bold"/>
              </a:rPr>
              <a:t>After </a:t>
            </a:r>
            <a:r>
              <a:rPr lang="en-US" sz="2699">
                <a:solidFill>
                  <a:srgbClr val="91612F"/>
                </a:solidFill>
                <a:latin typeface="Linux Biolinum"/>
              </a:rPr>
              <a:t>the pandemic, the number of pets increased by 44%. After, not only during, since it lead to a new lifestyle closer to home, and this is still present in the most part of the society.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64090" y="1546897"/>
            <a:ext cx="8584972" cy="1069681"/>
            <a:chOff x="0" y="0"/>
            <a:chExt cx="1818987" cy="226644"/>
          </a:xfrm>
        </p:grpSpPr>
        <p:sp>
          <p:nvSpPr>
            <p:cNvPr name="Freeform 7" id="7"/>
            <p:cNvSpPr/>
            <p:nvPr/>
          </p:nvSpPr>
          <p:spPr>
            <a:xfrm flipH="false" flipV="false" rot="0">
              <a:off x="0" y="0"/>
              <a:ext cx="1818987" cy="226644"/>
            </a:xfrm>
            <a:custGeom>
              <a:avLst/>
              <a:gdLst/>
              <a:ahLst/>
              <a:cxnLst/>
              <a:rect r="r" b="b" t="t" l="l"/>
              <a:pathLst>
                <a:path h="226644" w="1818987">
                  <a:moveTo>
                    <a:pt x="0" y="0"/>
                  </a:moveTo>
                  <a:lnTo>
                    <a:pt x="1818987" y="0"/>
                  </a:lnTo>
                  <a:lnTo>
                    <a:pt x="1818987" y="226644"/>
                  </a:lnTo>
                  <a:lnTo>
                    <a:pt x="0" y="226644"/>
                  </a:lnTo>
                  <a:close/>
                </a:path>
              </a:pathLst>
            </a:custGeom>
            <a:solidFill>
              <a:srgbClr val="D4813E"/>
            </a:solidFill>
            <a:ln w="38100" cap="sq">
              <a:solidFill>
                <a:srgbClr val="FFFFFF"/>
              </a:solidFill>
              <a:prstDash val="solid"/>
              <a:miter/>
            </a:ln>
          </p:spPr>
        </p:sp>
        <p:sp>
          <p:nvSpPr>
            <p:cNvPr name="TextBox 8" id="8"/>
            <p:cNvSpPr txBox="true"/>
            <p:nvPr/>
          </p:nvSpPr>
          <p:spPr>
            <a:xfrm>
              <a:off x="0" y="-28575"/>
              <a:ext cx="18189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9" id="9"/>
          <p:cNvSpPr/>
          <p:nvPr/>
        </p:nvSpPr>
        <p:spPr>
          <a:xfrm flipH="false" flipV="false" rot="0">
            <a:off x="5934544" y="2431385"/>
            <a:ext cx="3025166" cy="3025166"/>
          </a:xfrm>
          <a:custGeom>
            <a:avLst/>
            <a:gdLst/>
            <a:ahLst/>
            <a:cxnLst/>
            <a:rect r="r" b="b" t="t" l="l"/>
            <a:pathLst>
              <a:path h="3025166" w="3025166">
                <a:moveTo>
                  <a:pt x="0" y="0"/>
                </a:moveTo>
                <a:lnTo>
                  <a:pt x="3025166" y="0"/>
                </a:lnTo>
                <a:lnTo>
                  <a:pt x="3025166" y="3025166"/>
                </a:lnTo>
                <a:lnTo>
                  <a:pt x="0" y="302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64090" y="8686880"/>
            <a:ext cx="8584972" cy="1069681"/>
            <a:chOff x="0" y="0"/>
            <a:chExt cx="1818987" cy="226644"/>
          </a:xfrm>
        </p:grpSpPr>
        <p:sp>
          <p:nvSpPr>
            <p:cNvPr name="Freeform 11" id="11"/>
            <p:cNvSpPr/>
            <p:nvPr/>
          </p:nvSpPr>
          <p:spPr>
            <a:xfrm flipH="false" flipV="false" rot="0">
              <a:off x="0" y="0"/>
              <a:ext cx="1818987" cy="226644"/>
            </a:xfrm>
            <a:custGeom>
              <a:avLst/>
              <a:gdLst/>
              <a:ahLst/>
              <a:cxnLst/>
              <a:rect r="r" b="b" t="t" l="l"/>
              <a:pathLst>
                <a:path h="226644" w="1818987">
                  <a:moveTo>
                    <a:pt x="0" y="0"/>
                  </a:moveTo>
                  <a:lnTo>
                    <a:pt x="1818987" y="0"/>
                  </a:lnTo>
                  <a:lnTo>
                    <a:pt x="1818987" y="226644"/>
                  </a:lnTo>
                  <a:lnTo>
                    <a:pt x="0" y="226644"/>
                  </a:lnTo>
                  <a:close/>
                </a:path>
              </a:pathLst>
            </a:custGeom>
            <a:solidFill>
              <a:srgbClr val="CCA995"/>
            </a:solidFill>
            <a:ln w="38100" cap="sq">
              <a:solidFill>
                <a:srgbClr val="FFFFFF"/>
              </a:solidFill>
              <a:prstDash val="solid"/>
              <a:miter/>
            </a:ln>
          </p:spPr>
        </p:sp>
        <p:sp>
          <p:nvSpPr>
            <p:cNvPr name="TextBox 12" id="12"/>
            <p:cNvSpPr txBox="true"/>
            <p:nvPr/>
          </p:nvSpPr>
          <p:spPr>
            <a:xfrm>
              <a:off x="0" y="-28575"/>
              <a:ext cx="1818987" cy="255219"/>
            </a:xfrm>
            <a:prstGeom prst="rect">
              <a:avLst/>
            </a:prstGeom>
          </p:spPr>
          <p:txBody>
            <a:bodyPr anchor="ctr" rtlCol="false" tIns="50800" lIns="50800" bIns="50800" rIns="50800"/>
            <a:lstStyle/>
            <a:p>
              <a:pPr algn="ctr">
                <a:lnSpc>
                  <a:spcPts val="1960"/>
                </a:lnSpc>
                <a:spcBef>
                  <a:spcPct val="0"/>
                </a:spcBef>
              </a:pPr>
            </a:p>
          </p:txBody>
        </p:sp>
      </p:grpSp>
      <p:sp>
        <p:nvSpPr>
          <p:cNvPr name="TextBox 13" id="13"/>
          <p:cNvSpPr txBox="true"/>
          <p:nvPr/>
        </p:nvSpPr>
        <p:spPr>
          <a:xfrm rot="0">
            <a:off x="12065697" y="2142912"/>
            <a:ext cx="3415174" cy="498344"/>
          </a:xfrm>
          <a:prstGeom prst="rect">
            <a:avLst/>
          </a:prstGeom>
        </p:spPr>
        <p:txBody>
          <a:bodyPr anchor="t" rtlCol="false" tIns="0" lIns="0" bIns="0" rIns="0">
            <a:spAutoFit/>
          </a:bodyPr>
          <a:lstStyle/>
          <a:p>
            <a:pPr algn="r">
              <a:lnSpc>
                <a:spcPts val="4127"/>
              </a:lnSpc>
            </a:pPr>
            <a:r>
              <a:rPr lang="en-US" sz="2948" spc="53">
                <a:solidFill>
                  <a:srgbClr val="FFFFFF"/>
                </a:solidFill>
                <a:latin typeface="Muli Black"/>
              </a:rPr>
              <a:t>Debilidades</a:t>
            </a:r>
          </a:p>
        </p:txBody>
      </p:sp>
      <p:grpSp>
        <p:nvGrpSpPr>
          <p:cNvPr name="Group 14" id="14"/>
          <p:cNvGrpSpPr/>
          <p:nvPr/>
        </p:nvGrpSpPr>
        <p:grpSpPr>
          <a:xfrm rot="0">
            <a:off x="9220430" y="1546897"/>
            <a:ext cx="8585446" cy="1069681"/>
            <a:chOff x="0" y="0"/>
            <a:chExt cx="1819087" cy="226644"/>
          </a:xfrm>
        </p:grpSpPr>
        <p:sp>
          <p:nvSpPr>
            <p:cNvPr name="Freeform 15" id="15"/>
            <p:cNvSpPr/>
            <p:nvPr/>
          </p:nvSpPr>
          <p:spPr>
            <a:xfrm flipH="false" flipV="false" rot="0">
              <a:off x="0" y="0"/>
              <a:ext cx="1819087" cy="226644"/>
            </a:xfrm>
            <a:custGeom>
              <a:avLst/>
              <a:gdLst/>
              <a:ahLst/>
              <a:cxnLst/>
              <a:rect r="r" b="b" t="t" l="l"/>
              <a:pathLst>
                <a:path h="226644" w="1819087">
                  <a:moveTo>
                    <a:pt x="0" y="0"/>
                  </a:moveTo>
                  <a:lnTo>
                    <a:pt x="1819087" y="0"/>
                  </a:lnTo>
                  <a:lnTo>
                    <a:pt x="1819087" y="226644"/>
                  </a:lnTo>
                  <a:lnTo>
                    <a:pt x="0" y="226644"/>
                  </a:lnTo>
                  <a:close/>
                </a:path>
              </a:pathLst>
            </a:custGeom>
            <a:solidFill>
              <a:srgbClr val="835F47"/>
            </a:solidFill>
            <a:ln w="38100" cap="sq">
              <a:solidFill>
                <a:srgbClr val="FFFFFF"/>
              </a:solidFill>
              <a:prstDash val="solid"/>
              <a:miter/>
            </a:ln>
          </p:spPr>
        </p:sp>
        <p:sp>
          <p:nvSpPr>
            <p:cNvPr name="TextBox 16" id="16"/>
            <p:cNvSpPr txBox="true"/>
            <p:nvPr/>
          </p:nvSpPr>
          <p:spPr>
            <a:xfrm>
              <a:off x="0" y="-28575"/>
              <a:ext cx="18190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17" id="17"/>
          <p:cNvSpPr/>
          <p:nvPr/>
        </p:nvSpPr>
        <p:spPr>
          <a:xfrm flipH="true" flipV="false" rot="0">
            <a:off x="9276482" y="2464685"/>
            <a:ext cx="3025166" cy="3025166"/>
          </a:xfrm>
          <a:custGeom>
            <a:avLst/>
            <a:gdLst/>
            <a:ahLst/>
            <a:cxnLst/>
            <a:rect r="r" b="b" t="t" l="l"/>
            <a:pathLst>
              <a:path h="3025166" w="3025166">
                <a:moveTo>
                  <a:pt x="3025167" y="0"/>
                </a:moveTo>
                <a:lnTo>
                  <a:pt x="0" y="0"/>
                </a:lnTo>
                <a:lnTo>
                  <a:pt x="0" y="3025166"/>
                </a:lnTo>
                <a:lnTo>
                  <a:pt x="3025167" y="3025166"/>
                </a:lnTo>
                <a:lnTo>
                  <a:pt x="30251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9220430" y="8703530"/>
            <a:ext cx="8585446" cy="1069681"/>
            <a:chOff x="0" y="0"/>
            <a:chExt cx="1819087" cy="226644"/>
          </a:xfrm>
        </p:grpSpPr>
        <p:sp>
          <p:nvSpPr>
            <p:cNvPr name="Freeform 19" id="19"/>
            <p:cNvSpPr/>
            <p:nvPr/>
          </p:nvSpPr>
          <p:spPr>
            <a:xfrm flipH="false" flipV="false" rot="0">
              <a:off x="0" y="0"/>
              <a:ext cx="1819087" cy="226644"/>
            </a:xfrm>
            <a:custGeom>
              <a:avLst/>
              <a:gdLst/>
              <a:ahLst/>
              <a:cxnLst/>
              <a:rect r="r" b="b" t="t" l="l"/>
              <a:pathLst>
                <a:path h="226644" w="1819087">
                  <a:moveTo>
                    <a:pt x="0" y="0"/>
                  </a:moveTo>
                  <a:lnTo>
                    <a:pt x="1819087" y="0"/>
                  </a:lnTo>
                  <a:lnTo>
                    <a:pt x="1819087" y="226644"/>
                  </a:lnTo>
                  <a:lnTo>
                    <a:pt x="0" y="226644"/>
                  </a:lnTo>
                  <a:close/>
                </a:path>
              </a:pathLst>
            </a:custGeom>
            <a:solidFill>
              <a:srgbClr val="F4C01E"/>
            </a:solidFill>
            <a:ln w="38100" cap="sq">
              <a:solidFill>
                <a:srgbClr val="FFFFFF"/>
              </a:solidFill>
              <a:prstDash val="solid"/>
              <a:miter/>
            </a:ln>
          </p:spPr>
        </p:sp>
        <p:sp>
          <p:nvSpPr>
            <p:cNvPr name="TextBox 20" id="20"/>
            <p:cNvSpPr txBox="true"/>
            <p:nvPr/>
          </p:nvSpPr>
          <p:spPr>
            <a:xfrm>
              <a:off x="0" y="-28575"/>
              <a:ext cx="1819087" cy="255219"/>
            </a:xfrm>
            <a:prstGeom prst="rect">
              <a:avLst/>
            </a:prstGeom>
          </p:spPr>
          <p:txBody>
            <a:bodyPr anchor="ctr" rtlCol="false" tIns="50800" lIns="50800" bIns="50800" rIns="50800"/>
            <a:lstStyle/>
            <a:p>
              <a:pPr algn="ctr">
                <a:lnSpc>
                  <a:spcPts val="1960"/>
                </a:lnSpc>
                <a:spcBef>
                  <a:spcPct val="0"/>
                </a:spcBef>
              </a:pPr>
            </a:p>
          </p:txBody>
        </p:sp>
      </p:grpSp>
      <p:sp>
        <p:nvSpPr>
          <p:cNvPr name="Freeform 21" id="21"/>
          <p:cNvSpPr/>
          <p:nvPr/>
        </p:nvSpPr>
        <p:spPr>
          <a:xfrm flipH="true" flipV="true" rot="0">
            <a:off x="9293132" y="5764413"/>
            <a:ext cx="3025166" cy="3025166"/>
          </a:xfrm>
          <a:custGeom>
            <a:avLst/>
            <a:gdLst/>
            <a:ahLst/>
            <a:cxnLst/>
            <a:rect r="r" b="b" t="t" l="l"/>
            <a:pathLst>
              <a:path h="3025166" w="3025166">
                <a:moveTo>
                  <a:pt x="3025166" y="3025166"/>
                </a:moveTo>
                <a:lnTo>
                  <a:pt x="0" y="3025166"/>
                </a:lnTo>
                <a:lnTo>
                  <a:pt x="0" y="0"/>
                </a:lnTo>
                <a:lnTo>
                  <a:pt x="3025166" y="0"/>
                </a:lnTo>
                <a:lnTo>
                  <a:pt x="3025166" y="302516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true" rot="0">
            <a:off x="5934544" y="5780308"/>
            <a:ext cx="3025166" cy="3025166"/>
          </a:xfrm>
          <a:custGeom>
            <a:avLst/>
            <a:gdLst/>
            <a:ahLst/>
            <a:cxnLst/>
            <a:rect r="r" b="b" t="t" l="l"/>
            <a:pathLst>
              <a:path h="3025166" w="3025166">
                <a:moveTo>
                  <a:pt x="0" y="3025166"/>
                </a:moveTo>
                <a:lnTo>
                  <a:pt x="3025166" y="3025166"/>
                </a:lnTo>
                <a:lnTo>
                  <a:pt x="3025166" y="0"/>
                </a:lnTo>
                <a:lnTo>
                  <a:pt x="0" y="0"/>
                </a:lnTo>
                <a:lnTo>
                  <a:pt x="0" y="3025166"/>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0">
            <a:off x="7216682" y="3700366"/>
            <a:ext cx="3836128" cy="383612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5DD"/>
            </a:solidFill>
            <a:ln w="76200" cap="sq">
              <a:solidFill>
                <a:srgbClr val="FFFFFF"/>
              </a:solidFill>
              <a:prstDash val="solid"/>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26" id="26"/>
          <p:cNvSpPr txBox="true"/>
          <p:nvPr/>
        </p:nvSpPr>
        <p:spPr>
          <a:xfrm rot="0">
            <a:off x="2168086" y="8996985"/>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NEW COMPETITORS</a:t>
            </a:r>
          </a:p>
        </p:txBody>
      </p:sp>
      <p:sp>
        <p:nvSpPr>
          <p:cNvPr name="TextBox 27" id="27"/>
          <p:cNvSpPr txBox="true"/>
          <p:nvPr/>
        </p:nvSpPr>
        <p:spPr>
          <a:xfrm rot="0">
            <a:off x="11184793" y="1857002"/>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SUPPLIERS</a:t>
            </a:r>
          </a:p>
        </p:txBody>
      </p:sp>
      <p:sp>
        <p:nvSpPr>
          <p:cNvPr name="TextBox 28" id="28"/>
          <p:cNvSpPr txBox="true"/>
          <p:nvPr/>
        </p:nvSpPr>
        <p:spPr>
          <a:xfrm rot="0">
            <a:off x="2168086" y="1857002"/>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CUSTOMERS</a:t>
            </a:r>
          </a:p>
        </p:txBody>
      </p:sp>
      <p:sp>
        <p:nvSpPr>
          <p:cNvPr name="TextBox 29" id="29"/>
          <p:cNvSpPr txBox="true"/>
          <p:nvPr/>
        </p:nvSpPr>
        <p:spPr>
          <a:xfrm rot="0">
            <a:off x="7746202" y="4217493"/>
            <a:ext cx="2743056" cy="362040"/>
          </a:xfrm>
          <a:prstGeom prst="rect">
            <a:avLst/>
          </a:prstGeom>
        </p:spPr>
        <p:txBody>
          <a:bodyPr anchor="t" rtlCol="false" tIns="0" lIns="0" bIns="0" rIns="0">
            <a:spAutoFit/>
          </a:bodyPr>
          <a:lstStyle/>
          <a:p>
            <a:pPr algn="ctr">
              <a:lnSpc>
                <a:spcPts val="2710"/>
              </a:lnSpc>
            </a:pPr>
            <a:r>
              <a:rPr lang="en-US" sz="2509" spc="45">
                <a:solidFill>
                  <a:srgbClr val="000000"/>
                </a:solidFill>
                <a:latin typeface="Linux Biolinum Bold"/>
              </a:rPr>
              <a:t>COMPETITORS</a:t>
            </a:r>
          </a:p>
        </p:txBody>
      </p:sp>
      <p:sp>
        <p:nvSpPr>
          <p:cNvPr name="TextBox 30" id="30"/>
          <p:cNvSpPr txBox="true"/>
          <p:nvPr/>
        </p:nvSpPr>
        <p:spPr>
          <a:xfrm rot="0">
            <a:off x="11184793" y="9033564"/>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SUBSTITUTES</a:t>
            </a:r>
          </a:p>
        </p:txBody>
      </p:sp>
      <p:sp>
        <p:nvSpPr>
          <p:cNvPr name="TextBox 31" id="31"/>
          <p:cNvSpPr txBox="true"/>
          <p:nvPr/>
        </p:nvSpPr>
        <p:spPr>
          <a:xfrm rot="0">
            <a:off x="464090" y="6345031"/>
            <a:ext cx="6316367" cy="1476213"/>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Easy entry to the market</a:t>
            </a:r>
          </a:p>
          <a:p>
            <a:pPr marL="690881" indent="-345440" lvl="1">
              <a:lnSpc>
                <a:spcPts val="3840"/>
              </a:lnSpc>
              <a:buFont typeface="Arial"/>
              <a:buChar char="•"/>
            </a:pPr>
            <a:r>
              <a:rPr lang="en-US" sz="3200">
                <a:solidFill>
                  <a:srgbClr val="15253D"/>
                </a:solidFill>
                <a:latin typeface="Linux Biolinum"/>
              </a:rPr>
              <a:t>Low investment</a:t>
            </a:r>
          </a:p>
          <a:p>
            <a:pPr marL="690881" indent="-345440" lvl="1">
              <a:lnSpc>
                <a:spcPts val="3840"/>
              </a:lnSpc>
              <a:buFont typeface="Arial"/>
              <a:buChar char="•"/>
            </a:pPr>
            <a:r>
              <a:rPr lang="en-US" sz="3200">
                <a:solidFill>
                  <a:srgbClr val="15253D"/>
                </a:solidFill>
                <a:latin typeface="Linux Biolinum"/>
              </a:rPr>
              <a:t>Established competitors</a:t>
            </a:r>
          </a:p>
        </p:txBody>
      </p:sp>
      <p:sp>
        <p:nvSpPr>
          <p:cNvPr name="TextBox 32" id="32"/>
          <p:cNvSpPr txBox="true"/>
          <p:nvPr/>
        </p:nvSpPr>
        <p:spPr>
          <a:xfrm rot="0">
            <a:off x="464090" y="2722231"/>
            <a:ext cx="6159924" cy="293337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Growing market: 29 million pets in Spain</a:t>
            </a:r>
          </a:p>
          <a:p>
            <a:pPr marL="690881" indent="-345440" lvl="1">
              <a:lnSpc>
                <a:spcPts val="3840"/>
              </a:lnSpc>
              <a:buFont typeface="Arial"/>
              <a:buChar char="•"/>
            </a:pPr>
            <a:r>
              <a:rPr lang="en-US" sz="3200">
                <a:solidFill>
                  <a:srgbClr val="15253D"/>
                </a:solidFill>
                <a:latin typeface="Linux Biolinum"/>
              </a:rPr>
              <a:t>Most are not informed about these tools</a:t>
            </a:r>
          </a:p>
          <a:p>
            <a:pPr marL="690881" indent="-345440" lvl="1">
              <a:lnSpc>
                <a:spcPts val="3840"/>
              </a:lnSpc>
              <a:buFont typeface="Arial"/>
              <a:buChar char="•"/>
            </a:pPr>
            <a:r>
              <a:rPr lang="en-US" sz="3200">
                <a:solidFill>
                  <a:srgbClr val="15253D"/>
                </a:solidFill>
                <a:latin typeface="Linux Biolinum"/>
              </a:rPr>
              <a:t>Easy to switch apps.</a:t>
            </a:r>
          </a:p>
          <a:p>
            <a:pPr>
              <a:lnSpc>
                <a:spcPts val="3840"/>
              </a:lnSpc>
            </a:pPr>
          </a:p>
        </p:txBody>
      </p:sp>
      <p:sp>
        <p:nvSpPr>
          <p:cNvPr name="TextBox 33" id="33"/>
          <p:cNvSpPr txBox="true"/>
          <p:nvPr/>
        </p:nvSpPr>
        <p:spPr>
          <a:xfrm rot="0">
            <a:off x="12318298" y="3450812"/>
            <a:ext cx="5385412" cy="1476213"/>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High amount of suppliers</a:t>
            </a:r>
          </a:p>
          <a:p>
            <a:pPr marL="690881" indent="-345440" lvl="1">
              <a:lnSpc>
                <a:spcPts val="3840"/>
              </a:lnSpc>
              <a:buFont typeface="Arial"/>
              <a:buChar char="•"/>
            </a:pPr>
            <a:r>
              <a:rPr lang="en-US" sz="3200">
                <a:solidFill>
                  <a:srgbClr val="15253D"/>
                </a:solidFill>
                <a:latin typeface="Linux Biolinum"/>
              </a:rPr>
              <a:t>Easy change of suppliers </a:t>
            </a:r>
          </a:p>
          <a:p>
            <a:pPr>
              <a:lnSpc>
                <a:spcPts val="3840"/>
              </a:lnSpc>
            </a:pPr>
          </a:p>
        </p:txBody>
      </p:sp>
      <p:sp>
        <p:nvSpPr>
          <p:cNvPr name="TextBox 34" id="34"/>
          <p:cNvSpPr txBox="true"/>
          <p:nvPr/>
        </p:nvSpPr>
        <p:spPr>
          <a:xfrm rot="0">
            <a:off x="12351598" y="6587891"/>
            <a:ext cx="4907702" cy="990492"/>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5253D"/>
                </a:solidFill>
                <a:latin typeface="Linux Biolinum"/>
              </a:rPr>
              <a:t>Replacable features</a:t>
            </a:r>
          </a:p>
          <a:p>
            <a:pPr marL="690881" indent="-345440" lvl="1">
              <a:lnSpc>
                <a:spcPts val="3840"/>
              </a:lnSpc>
              <a:buFont typeface="Arial"/>
              <a:buChar char="•"/>
            </a:pPr>
            <a:r>
              <a:rPr lang="en-US" sz="3200">
                <a:solidFill>
                  <a:srgbClr val="15253D"/>
                </a:solidFill>
                <a:latin typeface="Linux Biolinum"/>
              </a:rPr>
              <a:t>Unique as a whole</a:t>
            </a:r>
          </a:p>
        </p:txBody>
      </p:sp>
      <p:sp>
        <p:nvSpPr>
          <p:cNvPr name="TextBox 35" id="35"/>
          <p:cNvSpPr txBox="true"/>
          <p:nvPr/>
        </p:nvSpPr>
        <p:spPr>
          <a:xfrm rot="0">
            <a:off x="0" y="133369"/>
            <a:ext cx="18288000" cy="107602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 analysis:</a:t>
            </a:r>
          </a:p>
        </p:txBody>
      </p:sp>
      <p:sp>
        <p:nvSpPr>
          <p:cNvPr name="TextBox 36" id="36"/>
          <p:cNvSpPr txBox="true"/>
          <p:nvPr/>
        </p:nvSpPr>
        <p:spPr>
          <a:xfrm rot="0">
            <a:off x="7534241" y="4889814"/>
            <a:ext cx="3166977" cy="1495281"/>
          </a:xfrm>
          <a:prstGeom prst="rect">
            <a:avLst/>
          </a:prstGeom>
        </p:spPr>
        <p:txBody>
          <a:bodyPr anchor="t" rtlCol="false" tIns="0" lIns="0" bIns="0" rIns="0">
            <a:spAutoFit/>
          </a:bodyPr>
          <a:lstStyle/>
          <a:p>
            <a:pPr marL="528356" indent="-264178" lvl="1">
              <a:lnSpc>
                <a:spcPts val="2936"/>
              </a:lnSpc>
              <a:buFont typeface="Arial"/>
              <a:buChar char="•"/>
            </a:pPr>
            <a:r>
              <a:rPr lang="en-US" sz="2447">
                <a:solidFill>
                  <a:srgbClr val="15253D"/>
                </a:solidFill>
                <a:latin typeface="Linux Biolinum"/>
              </a:rPr>
              <a:t>A lot of competitors</a:t>
            </a:r>
          </a:p>
          <a:p>
            <a:pPr marL="528356" indent="-264178" lvl="1">
              <a:lnSpc>
                <a:spcPts val="2936"/>
              </a:lnSpc>
              <a:buFont typeface="Arial"/>
              <a:buChar char="•"/>
            </a:pPr>
            <a:r>
              <a:rPr lang="en-US" sz="2447">
                <a:solidFill>
                  <a:srgbClr val="15253D"/>
                </a:solidFill>
                <a:latin typeface="Linux Biolinum"/>
              </a:rPr>
              <a:t>No big competitor</a:t>
            </a:r>
          </a:p>
          <a:p>
            <a:pPr marL="528356" indent="-264178" lvl="1">
              <a:lnSpc>
                <a:spcPts val="2936"/>
              </a:lnSpc>
              <a:buFont typeface="Arial"/>
              <a:buChar char="•"/>
            </a:pPr>
            <a:r>
              <a:rPr lang="en-US" sz="2447">
                <a:solidFill>
                  <a:srgbClr val="15253D"/>
                </a:solidFill>
                <a:latin typeface="Linux Biolinum"/>
              </a:rPr>
              <a:t>Differentiation</a:t>
            </a:r>
          </a:p>
          <a:p>
            <a:pPr>
              <a:lnSpc>
                <a:spcPts val="2936"/>
              </a:lnSpc>
            </a:pPr>
          </a:p>
        </p:txBody>
      </p:sp>
      <p:sp>
        <p:nvSpPr>
          <p:cNvPr name="Freeform 37" id="37"/>
          <p:cNvSpPr/>
          <p:nvPr/>
        </p:nvSpPr>
        <p:spPr>
          <a:xfrm flipH="false" flipV="false" rot="-10800000">
            <a:off x="600940" y="8789579"/>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10800000">
            <a:off x="9473218" y="8789579"/>
            <a:ext cx="855521" cy="825967"/>
          </a:xfrm>
          <a:custGeom>
            <a:avLst/>
            <a:gdLst/>
            <a:ahLst/>
            <a:cxnLst/>
            <a:rect r="r" b="b" t="t" l="l"/>
            <a:pathLst>
              <a:path h="825967" w="855521">
                <a:moveTo>
                  <a:pt x="0" y="0"/>
                </a:moveTo>
                <a:lnTo>
                  <a:pt x="855521" y="0"/>
                </a:lnTo>
                <a:lnTo>
                  <a:pt x="855521"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10800000">
            <a:off x="600940" y="163871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0">
            <a:off x="16831540" y="8789579"/>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16831540" y="160541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0">
            <a:off x="8021799" y="1638718"/>
            <a:ext cx="855521" cy="825967"/>
          </a:xfrm>
          <a:custGeom>
            <a:avLst/>
            <a:gdLst/>
            <a:ahLst/>
            <a:cxnLst/>
            <a:rect r="r" b="b" t="t" l="l"/>
            <a:pathLst>
              <a:path h="825967" w="855521">
                <a:moveTo>
                  <a:pt x="0" y="0"/>
                </a:moveTo>
                <a:lnTo>
                  <a:pt x="855521" y="0"/>
                </a:lnTo>
                <a:lnTo>
                  <a:pt x="855521"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3" id="43"/>
          <p:cNvSpPr/>
          <p:nvPr/>
        </p:nvSpPr>
        <p:spPr>
          <a:xfrm flipH="false" flipV="false" rot="0">
            <a:off x="8716240" y="6075678"/>
            <a:ext cx="855521" cy="825967"/>
          </a:xfrm>
          <a:custGeom>
            <a:avLst/>
            <a:gdLst/>
            <a:ahLst/>
            <a:cxnLst/>
            <a:rect r="r" b="b" t="t" l="l"/>
            <a:pathLst>
              <a:path h="825967" w="855521">
                <a:moveTo>
                  <a:pt x="0" y="0"/>
                </a:moveTo>
                <a:lnTo>
                  <a:pt x="855520" y="0"/>
                </a:lnTo>
                <a:lnTo>
                  <a:pt x="855520" y="825967"/>
                </a:lnTo>
                <a:lnTo>
                  <a:pt x="0" y="8259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8768201"/>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7275" y="2081537"/>
            <a:ext cx="9979403" cy="6631051"/>
          </a:xfrm>
          <a:custGeom>
            <a:avLst/>
            <a:gdLst/>
            <a:ahLst/>
            <a:cxnLst/>
            <a:rect r="r" b="b" t="t" l="l"/>
            <a:pathLst>
              <a:path h="6631051" w="9979403">
                <a:moveTo>
                  <a:pt x="0" y="0"/>
                </a:moveTo>
                <a:lnTo>
                  <a:pt x="9979403" y="0"/>
                </a:lnTo>
                <a:lnTo>
                  <a:pt x="9979403" y="6631050"/>
                </a:lnTo>
                <a:lnTo>
                  <a:pt x="0" y="6631050"/>
                </a:lnTo>
                <a:lnTo>
                  <a:pt x="0" y="0"/>
                </a:lnTo>
                <a:close/>
              </a:path>
            </a:pathLst>
          </a:custGeom>
          <a:blipFill>
            <a:blip r:embed="rId6"/>
            <a:stretch>
              <a:fillRect l="-60037" t="-81456" r="-405432" b="-164618"/>
            </a:stretch>
          </a:blipFill>
        </p:spPr>
      </p:sp>
      <p:sp>
        <p:nvSpPr>
          <p:cNvPr name="TextBox 7" id="7"/>
          <p:cNvSpPr txBox="true"/>
          <p:nvPr/>
        </p:nvSpPr>
        <p:spPr>
          <a:xfrm rot="0">
            <a:off x="2168086" y="8996985"/>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NEW COMPETITORS</a:t>
            </a:r>
          </a:p>
        </p:txBody>
      </p:sp>
      <p:sp>
        <p:nvSpPr>
          <p:cNvPr name="TextBox 8" id="8"/>
          <p:cNvSpPr txBox="true"/>
          <p:nvPr/>
        </p:nvSpPr>
        <p:spPr>
          <a:xfrm rot="0">
            <a:off x="11184793" y="9033564"/>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SUBSTITUTES</a:t>
            </a:r>
          </a:p>
        </p:txBody>
      </p:sp>
      <p:sp>
        <p:nvSpPr>
          <p:cNvPr name="TextBox 9" id="9"/>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Pet Care Sector in Data:</a:t>
            </a:r>
          </a:p>
        </p:txBody>
      </p:sp>
      <p:sp>
        <p:nvSpPr>
          <p:cNvPr name="TextBox 10" id="10"/>
          <p:cNvSpPr txBox="true"/>
          <p:nvPr/>
        </p:nvSpPr>
        <p:spPr>
          <a:xfrm rot="0">
            <a:off x="1577275" y="1929137"/>
            <a:ext cx="3233059"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Number of dogs (in thousands)</a:t>
            </a:r>
          </a:p>
        </p:txBody>
      </p:sp>
      <p:sp>
        <p:nvSpPr>
          <p:cNvPr name="TextBox 11" id="11"/>
          <p:cNvSpPr txBox="true"/>
          <p:nvPr/>
        </p:nvSpPr>
        <p:spPr>
          <a:xfrm rot="0">
            <a:off x="1883296" y="8417312"/>
            <a:ext cx="569579" cy="295275"/>
          </a:xfrm>
          <a:prstGeom prst="rect">
            <a:avLst/>
          </a:prstGeom>
        </p:spPr>
        <p:txBody>
          <a:bodyPr anchor="t" rtlCol="false" tIns="0" lIns="0" bIns="0" rIns="0">
            <a:spAutoFit/>
          </a:bodyPr>
          <a:lstStyle/>
          <a:p>
            <a:pPr>
              <a:lnSpc>
                <a:spcPts val="2280"/>
              </a:lnSpc>
            </a:pPr>
            <a:r>
              <a:rPr lang="en-US" sz="1900">
                <a:solidFill>
                  <a:srgbClr val="15253D"/>
                </a:solidFill>
                <a:latin typeface="Linux Biolinum"/>
              </a:rPr>
              <a:t>Year</a:t>
            </a:r>
          </a:p>
        </p:txBody>
      </p:sp>
      <p:sp>
        <p:nvSpPr>
          <p:cNvPr name="TextBox 12" id="12"/>
          <p:cNvSpPr txBox="true"/>
          <p:nvPr/>
        </p:nvSpPr>
        <p:spPr>
          <a:xfrm rot="0">
            <a:off x="11397188" y="2456318"/>
            <a:ext cx="6680202" cy="7374351"/>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Bold"/>
              </a:rPr>
              <a:t>Moderate growing</a:t>
            </a:r>
            <a:r>
              <a:rPr lang="en-US" sz="2699">
                <a:solidFill>
                  <a:srgbClr val="91612F"/>
                </a:solidFill>
                <a:latin typeface="Linux Biolinum"/>
              </a:rPr>
              <a:t> year by year.</a:t>
            </a:r>
          </a:p>
          <a:p>
            <a:pPr algn="just" marL="582726" indent="-291363" lvl="1">
              <a:lnSpc>
                <a:spcPts val="5398"/>
              </a:lnSpc>
              <a:buFont typeface="Arial"/>
              <a:buChar char="•"/>
            </a:pPr>
            <a:r>
              <a:rPr lang="en-US" sz="2699">
                <a:solidFill>
                  <a:srgbClr val="91612F"/>
                </a:solidFill>
                <a:latin typeface="Linux Biolinum"/>
              </a:rPr>
              <a:t>Abrupt increase after Pandemic and lockdown.</a:t>
            </a:r>
          </a:p>
          <a:p>
            <a:pPr algn="just">
              <a:lnSpc>
                <a:spcPts val="5398"/>
              </a:lnSpc>
            </a:pPr>
            <a:r>
              <a:rPr lang="en-US" sz="2699">
                <a:solidFill>
                  <a:srgbClr val="91612F"/>
                </a:solidFill>
                <a:latin typeface="Linux Biolinum"/>
              </a:rPr>
              <a:t>         -&gt; </a:t>
            </a:r>
            <a:r>
              <a:rPr lang="en-US" sz="2699">
                <a:solidFill>
                  <a:srgbClr val="91612F"/>
                </a:solidFill>
                <a:latin typeface="Linux Biolinum Bold"/>
              </a:rPr>
              <a:t>Post pandemic</a:t>
            </a:r>
            <a:r>
              <a:rPr lang="en-US" sz="2699">
                <a:solidFill>
                  <a:srgbClr val="91612F"/>
                </a:solidFill>
                <a:latin typeface="Linux Biolinum"/>
              </a:rPr>
              <a:t> lives adopted a house </a:t>
            </a:r>
          </a:p>
          <a:p>
            <a:pPr algn="just">
              <a:lnSpc>
                <a:spcPts val="5398"/>
              </a:lnSpc>
            </a:pPr>
            <a:r>
              <a:rPr lang="en-US" sz="2699">
                <a:solidFill>
                  <a:srgbClr val="91612F"/>
                </a:solidFill>
                <a:latin typeface="Linux Biolinum"/>
              </a:rPr>
              <a:t>              lifestyle, which lead to adopting </a:t>
            </a:r>
          </a:p>
          <a:p>
            <a:pPr algn="just">
              <a:lnSpc>
                <a:spcPts val="5398"/>
              </a:lnSpc>
            </a:pPr>
            <a:r>
              <a:rPr lang="en-US" sz="2699">
                <a:solidFill>
                  <a:srgbClr val="91612F"/>
                </a:solidFill>
                <a:latin typeface="Linux Biolinum"/>
              </a:rPr>
              <a:t>              more pets.</a:t>
            </a:r>
          </a:p>
          <a:p>
            <a:pPr algn="just">
              <a:lnSpc>
                <a:spcPts val="5398"/>
              </a:lnSpc>
            </a:pPr>
            <a:r>
              <a:rPr lang="en-US" sz="2699">
                <a:solidFill>
                  <a:srgbClr val="91612F"/>
                </a:solidFill>
                <a:latin typeface="Linux Biolinum"/>
              </a:rPr>
              <a:t>          -&gt; So many traditions from Pandemic </a:t>
            </a:r>
          </a:p>
          <a:p>
            <a:pPr algn="just">
              <a:lnSpc>
                <a:spcPts val="5398"/>
              </a:lnSpc>
            </a:pPr>
            <a:r>
              <a:rPr lang="en-US" sz="2699">
                <a:solidFill>
                  <a:srgbClr val="91612F"/>
                </a:solidFill>
                <a:latin typeface="Linux Biolinum"/>
              </a:rPr>
              <a:t>               have come to stay. Telecommuting,</a:t>
            </a:r>
          </a:p>
          <a:p>
            <a:pPr algn="just">
              <a:lnSpc>
                <a:spcPts val="5398"/>
              </a:lnSpc>
            </a:pPr>
            <a:r>
              <a:rPr lang="en-US" sz="2699">
                <a:solidFill>
                  <a:srgbClr val="91612F"/>
                </a:solidFill>
                <a:latin typeface="Linux Biolinum"/>
              </a:rPr>
              <a:t>               online affairs... increase the need of </a:t>
            </a:r>
          </a:p>
          <a:p>
            <a:pPr algn="just">
              <a:lnSpc>
                <a:spcPts val="5398"/>
              </a:lnSpc>
            </a:pPr>
            <a:r>
              <a:rPr lang="en-US" sz="2699">
                <a:solidFill>
                  <a:srgbClr val="91612F"/>
                </a:solidFill>
                <a:latin typeface="Linux Biolinum"/>
              </a:rPr>
              <a:t>               an animal friend in home.</a:t>
            </a:r>
          </a:p>
          <a:p>
            <a:pPr algn="just">
              <a:lnSpc>
                <a:spcPts val="539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8768201"/>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62084" y="1028700"/>
            <a:ext cx="15476940" cy="7348565"/>
          </a:xfrm>
          <a:custGeom>
            <a:avLst/>
            <a:gdLst/>
            <a:ahLst/>
            <a:cxnLst/>
            <a:rect r="r" b="b" t="t" l="l"/>
            <a:pathLst>
              <a:path h="7348565" w="15476940">
                <a:moveTo>
                  <a:pt x="0" y="0"/>
                </a:moveTo>
                <a:lnTo>
                  <a:pt x="15476940" y="0"/>
                </a:lnTo>
                <a:lnTo>
                  <a:pt x="15476940" y="7348565"/>
                </a:lnTo>
                <a:lnTo>
                  <a:pt x="0" y="7348565"/>
                </a:lnTo>
                <a:lnTo>
                  <a:pt x="0" y="0"/>
                </a:lnTo>
                <a:close/>
              </a:path>
            </a:pathLst>
          </a:custGeom>
          <a:blipFill>
            <a:blip r:embed="rId6"/>
            <a:stretch>
              <a:fillRect l="-39550" t="-17923" r="-260803" b="-224974"/>
            </a:stretch>
          </a:blipFill>
        </p:spPr>
      </p:sp>
      <p:sp>
        <p:nvSpPr>
          <p:cNvPr name="TextBox 7" id="7"/>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Pet Care Sector in Data:</a:t>
            </a:r>
          </a:p>
        </p:txBody>
      </p:sp>
      <p:sp>
        <p:nvSpPr>
          <p:cNvPr name="TextBox 8" id="8"/>
          <p:cNvSpPr txBox="true"/>
          <p:nvPr/>
        </p:nvSpPr>
        <p:spPr>
          <a:xfrm rot="0">
            <a:off x="3891132" y="8509641"/>
            <a:ext cx="11911468" cy="1287768"/>
          </a:xfrm>
          <a:prstGeom prst="rect">
            <a:avLst/>
          </a:prstGeom>
        </p:spPr>
        <p:txBody>
          <a:bodyPr anchor="t" rtlCol="false" tIns="0" lIns="0" bIns="0" rIns="0">
            <a:spAutoFit/>
          </a:bodyPr>
          <a:lstStyle/>
          <a:p>
            <a:pPr algn="just" marL="582726" indent="-291363" lvl="1">
              <a:lnSpc>
                <a:spcPts val="5398"/>
              </a:lnSpc>
              <a:buFont typeface="Arial"/>
              <a:buChar char="•"/>
            </a:pPr>
            <a:r>
              <a:rPr lang="en-US" sz="2699">
                <a:solidFill>
                  <a:srgbClr val="91612F"/>
                </a:solidFill>
                <a:latin typeface="Linux Biolinum Bold"/>
              </a:rPr>
              <a:t>Half of Spanish households </a:t>
            </a:r>
            <a:r>
              <a:rPr lang="en-US" sz="2699">
                <a:solidFill>
                  <a:srgbClr val="91612F"/>
                </a:solidFill>
                <a:latin typeface="Linux Biolinum"/>
              </a:rPr>
              <a:t>have pets, according to MSD Animal Health.</a:t>
            </a:r>
          </a:p>
          <a:p>
            <a:pPr algn="just">
              <a:lnSpc>
                <a:spcPts val="539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2068514" cy="2038426"/>
          </a:xfrm>
          <a:custGeom>
            <a:avLst/>
            <a:gdLst/>
            <a:ahLst/>
            <a:cxnLst/>
            <a:rect r="r" b="b" t="t" l="l"/>
            <a:pathLst>
              <a:path h="2038426" w="2068514">
                <a:moveTo>
                  <a:pt x="0" y="0"/>
                </a:moveTo>
                <a:lnTo>
                  <a:pt x="2068514" y="0"/>
                </a:lnTo>
                <a:lnTo>
                  <a:pt x="2068514" y="2038426"/>
                </a:lnTo>
                <a:lnTo>
                  <a:pt x="0" y="2038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16858" y="9258300"/>
            <a:ext cx="2156299" cy="2124935"/>
          </a:xfrm>
          <a:custGeom>
            <a:avLst/>
            <a:gdLst/>
            <a:ahLst/>
            <a:cxnLst/>
            <a:rect r="r" b="b" t="t" l="l"/>
            <a:pathLst>
              <a:path h="2124935" w="2156299">
                <a:moveTo>
                  <a:pt x="0" y="0"/>
                </a:moveTo>
                <a:lnTo>
                  <a:pt x="2156299" y="0"/>
                </a:lnTo>
                <a:lnTo>
                  <a:pt x="2156299" y="2124935"/>
                </a:lnTo>
                <a:lnTo>
                  <a:pt x="0" y="2124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15389" y="1209412"/>
            <a:ext cx="13457222" cy="6286610"/>
          </a:xfrm>
          <a:custGeom>
            <a:avLst/>
            <a:gdLst/>
            <a:ahLst/>
            <a:cxnLst/>
            <a:rect r="r" b="b" t="t" l="l"/>
            <a:pathLst>
              <a:path h="6286610" w="13457222">
                <a:moveTo>
                  <a:pt x="0" y="0"/>
                </a:moveTo>
                <a:lnTo>
                  <a:pt x="13457222" y="0"/>
                </a:lnTo>
                <a:lnTo>
                  <a:pt x="13457222" y="6286610"/>
                </a:lnTo>
                <a:lnTo>
                  <a:pt x="0" y="6286610"/>
                </a:lnTo>
                <a:lnTo>
                  <a:pt x="0" y="0"/>
                </a:lnTo>
                <a:close/>
              </a:path>
            </a:pathLst>
          </a:custGeom>
          <a:blipFill>
            <a:blip r:embed="rId6"/>
            <a:stretch>
              <a:fillRect l="0" t="0" r="0" b="-20409"/>
            </a:stretch>
          </a:blipFill>
        </p:spPr>
      </p:sp>
      <p:sp>
        <p:nvSpPr>
          <p:cNvPr name="TextBox 7" id="7"/>
          <p:cNvSpPr txBox="true"/>
          <p:nvPr/>
        </p:nvSpPr>
        <p:spPr>
          <a:xfrm rot="0">
            <a:off x="2168086" y="8996985"/>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NEW COMPETITORS</a:t>
            </a:r>
          </a:p>
        </p:txBody>
      </p:sp>
      <p:sp>
        <p:nvSpPr>
          <p:cNvPr name="TextBox 8" id="8"/>
          <p:cNvSpPr txBox="true"/>
          <p:nvPr/>
        </p:nvSpPr>
        <p:spPr>
          <a:xfrm rot="0">
            <a:off x="11184793" y="9033564"/>
            <a:ext cx="5176982" cy="468521"/>
          </a:xfrm>
          <a:prstGeom prst="rect">
            <a:avLst/>
          </a:prstGeom>
        </p:spPr>
        <p:txBody>
          <a:bodyPr anchor="t" rtlCol="false" tIns="0" lIns="0" bIns="0" rIns="0">
            <a:spAutoFit/>
          </a:bodyPr>
          <a:lstStyle/>
          <a:p>
            <a:pPr algn="ctr">
              <a:lnSpc>
                <a:spcPts val="3506"/>
              </a:lnSpc>
            </a:pPr>
            <a:r>
              <a:rPr lang="en-US" sz="3246" spc="266">
                <a:solidFill>
                  <a:srgbClr val="FFFFFF"/>
                </a:solidFill>
                <a:latin typeface="Linux Biolinum Bold"/>
              </a:rPr>
              <a:t>SUBSTITUTES</a:t>
            </a:r>
          </a:p>
        </p:txBody>
      </p:sp>
      <p:sp>
        <p:nvSpPr>
          <p:cNvPr name="TextBox 9" id="9"/>
          <p:cNvSpPr txBox="true"/>
          <p:nvPr/>
        </p:nvSpPr>
        <p:spPr>
          <a:xfrm rot="0">
            <a:off x="0" y="133350"/>
            <a:ext cx="18288000"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Pet Care Sector in Data:</a:t>
            </a:r>
          </a:p>
        </p:txBody>
      </p:sp>
      <p:sp>
        <p:nvSpPr>
          <p:cNvPr name="TextBox 10" id="10"/>
          <p:cNvSpPr txBox="true"/>
          <p:nvPr/>
        </p:nvSpPr>
        <p:spPr>
          <a:xfrm rot="0">
            <a:off x="2415389" y="7419822"/>
            <a:ext cx="13457222" cy="3225629"/>
          </a:xfrm>
          <a:prstGeom prst="rect">
            <a:avLst/>
          </a:prstGeom>
        </p:spPr>
        <p:txBody>
          <a:bodyPr anchor="t" rtlCol="false" tIns="0" lIns="0" bIns="0" rIns="0">
            <a:spAutoFit/>
          </a:bodyPr>
          <a:lstStyle/>
          <a:p>
            <a:pPr algn="just" marL="711593" indent="-355797" lvl="1">
              <a:lnSpc>
                <a:spcPts val="6591"/>
              </a:lnSpc>
              <a:buFont typeface="Arial"/>
              <a:buChar char="•"/>
            </a:pPr>
            <a:r>
              <a:rPr lang="en-US" sz="3295">
                <a:solidFill>
                  <a:srgbClr val="91612F"/>
                </a:solidFill>
                <a:latin typeface="Linux Biolinum"/>
              </a:rPr>
              <a:t>More internet engagement trough years leads to more potential users.</a:t>
            </a:r>
          </a:p>
          <a:p>
            <a:pPr algn="just" marL="711593" indent="-355797" lvl="1">
              <a:lnSpc>
                <a:spcPts val="6591"/>
              </a:lnSpc>
              <a:buFont typeface="Arial"/>
              <a:buChar char="•"/>
            </a:pPr>
            <a:r>
              <a:rPr lang="en-US" sz="3295">
                <a:solidFill>
                  <a:srgbClr val="91612F"/>
                </a:solidFill>
                <a:latin typeface="Linux Biolinum"/>
              </a:rPr>
              <a:t>Common internet and apps users see with better eyes new apps about monitoring the data of their belongings, like PocketPaw.</a:t>
            </a:r>
          </a:p>
          <a:p>
            <a:pPr algn="just">
              <a:lnSpc>
                <a:spcPts val="659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139824" y="3401765"/>
            <a:ext cx="2453281" cy="2355150"/>
          </a:xfrm>
          <a:custGeom>
            <a:avLst/>
            <a:gdLst/>
            <a:ahLst/>
            <a:cxnLst/>
            <a:rect r="r" b="b" t="t" l="l"/>
            <a:pathLst>
              <a:path h="2355150" w="2453281">
                <a:moveTo>
                  <a:pt x="0" y="0"/>
                </a:moveTo>
                <a:lnTo>
                  <a:pt x="2453281" y="0"/>
                </a:lnTo>
                <a:lnTo>
                  <a:pt x="2453281" y="2355150"/>
                </a:lnTo>
                <a:lnTo>
                  <a:pt x="0" y="2355150"/>
                </a:lnTo>
                <a:lnTo>
                  <a:pt x="0" y="0"/>
                </a:lnTo>
                <a:close/>
              </a:path>
            </a:pathLst>
          </a:custGeom>
          <a:blipFill>
            <a:blip r:embed="rId6"/>
            <a:stretch>
              <a:fillRect l="-93999" t="-29088" r="-95403" b="-29179"/>
            </a:stretch>
          </a:blipFill>
        </p:spPr>
      </p:sp>
      <p:sp>
        <p:nvSpPr>
          <p:cNvPr name="Freeform 7" id="7"/>
          <p:cNvSpPr/>
          <p:nvPr/>
        </p:nvSpPr>
        <p:spPr>
          <a:xfrm flipH="false" flipV="false" rot="0">
            <a:off x="12065226" y="3401549"/>
            <a:ext cx="2398462" cy="2398462"/>
          </a:xfrm>
          <a:custGeom>
            <a:avLst/>
            <a:gdLst/>
            <a:ahLst/>
            <a:cxnLst/>
            <a:rect r="r" b="b" t="t" l="l"/>
            <a:pathLst>
              <a:path h="2398462" w="2398462">
                <a:moveTo>
                  <a:pt x="0" y="0"/>
                </a:moveTo>
                <a:lnTo>
                  <a:pt x="2398462" y="0"/>
                </a:lnTo>
                <a:lnTo>
                  <a:pt x="2398462" y="2398462"/>
                </a:lnTo>
                <a:lnTo>
                  <a:pt x="0" y="2398462"/>
                </a:lnTo>
                <a:lnTo>
                  <a:pt x="0" y="0"/>
                </a:lnTo>
                <a:close/>
              </a:path>
            </a:pathLst>
          </a:custGeom>
          <a:blipFill>
            <a:blip r:embed="rId7"/>
            <a:stretch>
              <a:fillRect l="0" t="0" r="0" b="0"/>
            </a:stretch>
          </a:blipFill>
        </p:spPr>
      </p:sp>
      <p:sp>
        <p:nvSpPr>
          <p:cNvPr name="Freeform 8" id="8"/>
          <p:cNvSpPr/>
          <p:nvPr/>
        </p:nvSpPr>
        <p:spPr>
          <a:xfrm flipH="false" flipV="false" rot="0">
            <a:off x="14935809" y="3401765"/>
            <a:ext cx="2323491" cy="2323491"/>
          </a:xfrm>
          <a:custGeom>
            <a:avLst/>
            <a:gdLst/>
            <a:ahLst/>
            <a:cxnLst/>
            <a:rect r="r" b="b" t="t" l="l"/>
            <a:pathLst>
              <a:path h="2323491" w="2323491">
                <a:moveTo>
                  <a:pt x="0" y="0"/>
                </a:moveTo>
                <a:lnTo>
                  <a:pt x="2323491" y="0"/>
                </a:lnTo>
                <a:lnTo>
                  <a:pt x="2323491" y="2323492"/>
                </a:lnTo>
                <a:lnTo>
                  <a:pt x="0" y="2323492"/>
                </a:lnTo>
                <a:lnTo>
                  <a:pt x="0" y="0"/>
                </a:lnTo>
                <a:close/>
              </a:path>
            </a:pathLst>
          </a:custGeom>
          <a:blipFill>
            <a:blip r:embed="rId8"/>
            <a:stretch>
              <a:fillRect l="0" t="0" r="0" b="0"/>
            </a:stretch>
          </a:blipFill>
        </p:spPr>
      </p:sp>
      <p:sp>
        <p:nvSpPr>
          <p:cNvPr name="TextBox 9" id="9"/>
          <p:cNvSpPr txBox="true"/>
          <p:nvPr/>
        </p:nvSpPr>
        <p:spPr>
          <a:xfrm rot="0">
            <a:off x="9350138" y="5878963"/>
            <a:ext cx="2032654" cy="356485"/>
          </a:xfrm>
          <a:prstGeom prst="rect">
            <a:avLst/>
          </a:prstGeom>
        </p:spPr>
        <p:txBody>
          <a:bodyPr anchor="t" rtlCol="false" tIns="0" lIns="0" bIns="0" rIns="0">
            <a:spAutoFit/>
          </a:bodyPr>
          <a:lstStyle/>
          <a:p>
            <a:pPr algn="ctr">
              <a:lnSpc>
                <a:spcPts val="2532"/>
              </a:lnSpc>
            </a:pPr>
            <a:r>
              <a:rPr lang="en-US" sz="2877">
                <a:solidFill>
                  <a:srgbClr val="835F47"/>
                </a:solidFill>
                <a:latin typeface="Linux Biolinum"/>
              </a:rPr>
              <a:t>100.000</a:t>
            </a:r>
          </a:p>
        </p:txBody>
      </p:sp>
      <p:sp>
        <p:nvSpPr>
          <p:cNvPr name="Freeform 10" id="10"/>
          <p:cNvSpPr/>
          <p:nvPr/>
        </p:nvSpPr>
        <p:spPr>
          <a:xfrm flipH="false" flipV="false" rot="0">
            <a:off x="10971401" y="5849917"/>
            <a:ext cx="365629" cy="338378"/>
          </a:xfrm>
          <a:custGeom>
            <a:avLst/>
            <a:gdLst/>
            <a:ahLst/>
            <a:cxnLst/>
            <a:rect r="r" b="b" t="t" l="l"/>
            <a:pathLst>
              <a:path h="338378" w="365629">
                <a:moveTo>
                  <a:pt x="0" y="0"/>
                </a:moveTo>
                <a:lnTo>
                  <a:pt x="365630" y="0"/>
                </a:lnTo>
                <a:lnTo>
                  <a:pt x="365630" y="338378"/>
                </a:lnTo>
                <a:lnTo>
                  <a:pt x="0" y="338378"/>
                </a:lnTo>
                <a:lnTo>
                  <a:pt x="0" y="0"/>
                </a:lnTo>
                <a:close/>
              </a:path>
            </a:pathLst>
          </a:custGeom>
          <a:blipFill>
            <a:blip r:embed="rId9"/>
            <a:stretch>
              <a:fillRect l="-43907" t="-52291" r="-43751" b="-66077"/>
            </a:stretch>
          </a:blipFill>
        </p:spPr>
      </p:sp>
      <p:sp>
        <p:nvSpPr>
          <p:cNvPr name="TextBox 11" id="11"/>
          <p:cNvSpPr txBox="true"/>
          <p:nvPr/>
        </p:nvSpPr>
        <p:spPr>
          <a:xfrm rot="0">
            <a:off x="-11487" y="2786305"/>
            <a:ext cx="11248807" cy="5599526"/>
          </a:xfrm>
          <a:prstGeom prst="rect">
            <a:avLst/>
          </a:prstGeom>
        </p:spPr>
        <p:txBody>
          <a:bodyPr anchor="t" rtlCol="false" tIns="0" lIns="0" bIns="0" rIns="0">
            <a:spAutoFit/>
          </a:bodyPr>
          <a:lstStyle/>
          <a:p>
            <a:pPr algn="just" marL="690675" indent="-345337" lvl="1">
              <a:lnSpc>
                <a:spcPts val="6398"/>
              </a:lnSpc>
              <a:buFont typeface="Arial"/>
              <a:buChar char="•"/>
            </a:pPr>
            <a:r>
              <a:rPr lang="en-US" sz="3199">
                <a:solidFill>
                  <a:srgbClr val="91612F"/>
                </a:solidFill>
                <a:latin typeface="Linux Biolinum"/>
              </a:rPr>
              <a:t>So many </a:t>
            </a:r>
            <a:r>
              <a:rPr lang="en-US" sz="3199">
                <a:solidFill>
                  <a:srgbClr val="91612F"/>
                </a:solidFill>
                <a:latin typeface="Linux Biolinum Bold"/>
              </a:rPr>
              <a:t>small </a:t>
            </a:r>
            <a:r>
              <a:rPr lang="en-US" sz="3199">
                <a:solidFill>
                  <a:srgbClr val="91612F"/>
                </a:solidFill>
                <a:latin typeface="Linux Biolinum"/>
              </a:rPr>
              <a:t>competitors.</a:t>
            </a:r>
          </a:p>
          <a:p>
            <a:pPr algn="just" marL="690675" indent="-345337" lvl="1">
              <a:lnSpc>
                <a:spcPts val="6398"/>
              </a:lnSpc>
              <a:buFont typeface="Arial"/>
              <a:buChar char="•"/>
            </a:pPr>
            <a:r>
              <a:rPr lang="en-US" sz="3199">
                <a:solidFill>
                  <a:srgbClr val="91612F"/>
                </a:solidFill>
                <a:latin typeface="Linux Biolinum"/>
              </a:rPr>
              <a:t>So many competitors of our </a:t>
            </a:r>
            <a:r>
              <a:rPr lang="en-US" sz="3199">
                <a:solidFill>
                  <a:srgbClr val="91612F"/>
                </a:solidFill>
                <a:latin typeface="Linux Biolinum Bold"/>
              </a:rPr>
              <a:t>GPS </a:t>
            </a:r>
            <a:r>
              <a:rPr lang="en-US" sz="3199">
                <a:solidFill>
                  <a:srgbClr val="91612F"/>
                </a:solidFill>
                <a:latin typeface="Linux Biolinum"/>
              </a:rPr>
              <a:t>offer.</a:t>
            </a:r>
          </a:p>
          <a:p>
            <a:pPr algn="just" marL="690675" indent="-345337" lvl="1">
              <a:lnSpc>
                <a:spcPts val="6398"/>
              </a:lnSpc>
              <a:buFont typeface="Arial"/>
              <a:buChar char="•"/>
            </a:pPr>
            <a:r>
              <a:rPr lang="en-US" sz="3199">
                <a:solidFill>
                  <a:srgbClr val="91612F"/>
                </a:solidFill>
                <a:latin typeface="Linux Biolinum"/>
              </a:rPr>
              <a:t>Competitive </a:t>
            </a:r>
            <a:r>
              <a:rPr lang="en-US" sz="3199">
                <a:solidFill>
                  <a:srgbClr val="91612F"/>
                </a:solidFill>
                <a:latin typeface="Linux Biolinum Bold"/>
              </a:rPr>
              <a:t>pricing</a:t>
            </a:r>
            <a:r>
              <a:rPr lang="en-US" sz="3199">
                <a:solidFill>
                  <a:srgbClr val="91612F"/>
                </a:solidFill>
                <a:latin typeface="Linux Biolinum"/>
              </a:rPr>
              <a:t>.</a:t>
            </a:r>
          </a:p>
          <a:p>
            <a:pPr algn="just" marL="690675" indent="-345337" lvl="1">
              <a:lnSpc>
                <a:spcPts val="6398"/>
              </a:lnSpc>
              <a:buFont typeface="Arial"/>
              <a:buChar char="•"/>
            </a:pPr>
            <a:r>
              <a:rPr lang="en-US" sz="3199">
                <a:solidFill>
                  <a:srgbClr val="91612F"/>
                </a:solidFill>
                <a:latin typeface="Linux Biolinum Bold"/>
              </a:rPr>
              <a:t>Competitive advantage</a:t>
            </a:r>
            <a:r>
              <a:rPr lang="en-US" sz="3199">
                <a:solidFill>
                  <a:srgbClr val="91612F"/>
                </a:solidFill>
                <a:latin typeface="Linux Biolinum"/>
              </a:rPr>
              <a:t>: </a:t>
            </a:r>
          </a:p>
          <a:p>
            <a:pPr algn="just">
              <a:lnSpc>
                <a:spcPts val="6398"/>
              </a:lnSpc>
            </a:pPr>
            <a:r>
              <a:rPr lang="en-US" sz="3199">
                <a:solidFill>
                  <a:srgbClr val="91612F"/>
                </a:solidFill>
                <a:latin typeface="Linux Biolinum"/>
              </a:rPr>
              <a:t>       -&gt; Kiwoko distribution, </a:t>
            </a:r>
          </a:p>
          <a:p>
            <a:pPr algn="just">
              <a:lnSpc>
                <a:spcPts val="6398"/>
              </a:lnSpc>
            </a:pPr>
            <a:r>
              <a:rPr lang="en-US" sz="3199">
                <a:solidFill>
                  <a:srgbClr val="91612F"/>
                </a:solidFill>
                <a:latin typeface="Linux Biolinum"/>
              </a:rPr>
              <a:t>    -&gt;  All features from competitors in one app + unique features.</a:t>
            </a:r>
          </a:p>
          <a:p>
            <a:pPr algn="just">
              <a:lnSpc>
                <a:spcPts val="6398"/>
              </a:lnSpc>
            </a:pPr>
          </a:p>
        </p:txBody>
      </p:sp>
      <p:sp>
        <p:nvSpPr>
          <p:cNvPr name="TextBox 12" id="12"/>
          <p:cNvSpPr txBox="true"/>
          <p:nvPr/>
        </p:nvSpPr>
        <p:spPr>
          <a:xfrm rot="0">
            <a:off x="15210410" y="5571411"/>
            <a:ext cx="1554921" cy="659401"/>
          </a:xfrm>
          <a:prstGeom prst="rect">
            <a:avLst/>
          </a:prstGeom>
        </p:spPr>
        <p:txBody>
          <a:bodyPr anchor="t" rtlCol="false" tIns="0" lIns="0" bIns="0" rIns="0">
            <a:spAutoFit/>
          </a:bodyPr>
          <a:lstStyle/>
          <a:p>
            <a:pPr algn="just">
              <a:lnSpc>
                <a:spcPts val="5755"/>
              </a:lnSpc>
            </a:pPr>
            <a:r>
              <a:rPr lang="en-US" sz="2877">
                <a:solidFill>
                  <a:srgbClr val="835F47"/>
                </a:solidFill>
                <a:latin typeface="Linux Biolinum"/>
              </a:rPr>
              <a:t>1.000.000                         </a:t>
            </a:r>
          </a:p>
        </p:txBody>
      </p:sp>
      <p:sp>
        <p:nvSpPr>
          <p:cNvPr name="Freeform 13" id="13"/>
          <p:cNvSpPr/>
          <p:nvPr/>
        </p:nvSpPr>
        <p:spPr>
          <a:xfrm flipH="false" flipV="false" rot="0">
            <a:off x="16619069" y="5849917"/>
            <a:ext cx="365629" cy="338378"/>
          </a:xfrm>
          <a:custGeom>
            <a:avLst/>
            <a:gdLst/>
            <a:ahLst/>
            <a:cxnLst/>
            <a:rect r="r" b="b" t="t" l="l"/>
            <a:pathLst>
              <a:path h="338378" w="365629">
                <a:moveTo>
                  <a:pt x="0" y="0"/>
                </a:moveTo>
                <a:lnTo>
                  <a:pt x="365629" y="0"/>
                </a:lnTo>
                <a:lnTo>
                  <a:pt x="365629" y="338378"/>
                </a:lnTo>
                <a:lnTo>
                  <a:pt x="0" y="338378"/>
                </a:lnTo>
                <a:lnTo>
                  <a:pt x="0" y="0"/>
                </a:lnTo>
                <a:close/>
              </a:path>
            </a:pathLst>
          </a:custGeom>
          <a:blipFill>
            <a:blip r:embed="rId9"/>
            <a:stretch>
              <a:fillRect l="-43907" t="-52291" r="-43751" b="-66077"/>
            </a:stretch>
          </a:blipFill>
        </p:spPr>
      </p:sp>
      <p:sp>
        <p:nvSpPr>
          <p:cNvPr name="TextBox 14" id="14"/>
          <p:cNvSpPr txBox="true"/>
          <p:nvPr/>
        </p:nvSpPr>
        <p:spPr>
          <a:xfrm rot="0">
            <a:off x="12506375" y="5571411"/>
            <a:ext cx="1252758" cy="659401"/>
          </a:xfrm>
          <a:prstGeom prst="rect">
            <a:avLst/>
          </a:prstGeom>
        </p:spPr>
        <p:txBody>
          <a:bodyPr anchor="t" rtlCol="false" tIns="0" lIns="0" bIns="0" rIns="0">
            <a:spAutoFit/>
          </a:bodyPr>
          <a:lstStyle/>
          <a:p>
            <a:pPr algn="just">
              <a:lnSpc>
                <a:spcPts val="5755"/>
              </a:lnSpc>
            </a:pPr>
            <a:r>
              <a:rPr lang="en-US" sz="2877">
                <a:solidFill>
                  <a:srgbClr val="835F47"/>
                </a:solidFill>
                <a:latin typeface="Linux Biolinum"/>
              </a:rPr>
              <a:t>500.000                         </a:t>
            </a:r>
          </a:p>
        </p:txBody>
      </p:sp>
      <p:sp>
        <p:nvSpPr>
          <p:cNvPr name="Freeform 15" id="15"/>
          <p:cNvSpPr/>
          <p:nvPr/>
        </p:nvSpPr>
        <p:spPr>
          <a:xfrm flipH="false" flipV="false" rot="0">
            <a:off x="13656909" y="5849917"/>
            <a:ext cx="365629" cy="338378"/>
          </a:xfrm>
          <a:custGeom>
            <a:avLst/>
            <a:gdLst/>
            <a:ahLst/>
            <a:cxnLst/>
            <a:rect r="r" b="b" t="t" l="l"/>
            <a:pathLst>
              <a:path h="338378" w="365629">
                <a:moveTo>
                  <a:pt x="0" y="0"/>
                </a:moveTo>
                <a:lnTo>
                  <a:pt x="365630" y="0"/>
                </a:lnTo>
                <a:lnTo>
                  <a:pt x="365630" y="338378"/>
                </a:lnTo>
                <a:lnTo>
                  <a:pt x="0" y="338378"/>
                </a:lnTo>
                <a:lnTo>
                  <a:pt x="0" y="0"/>
                </a:lnTo>
                <a:close/>
              </a:path>
            </a:pathLst>
          </a:custGeom>
          <a:blipFill>
            <a:blip r:embed="rId9"/>
            <a:stretch>
              <a:fillRect l="-43907" t="-52291" r="-43751" b="-66077"/>
            </a:stretch>
          </a:blipFill>
        </p:spPr>
      </p:sp>
      <p:sp>
        <p:nvSpPr>
          <p:cNvPr name="Freeform 16" id="16"/>
          <p:cNvSpPr/>
          <p:nvPr/>
        </p:nvSpPr>
        <p:spPr>
          <a:xfrm flipH="false" flipV="false" rot="0">
            <a:off x="3723400" y="8138717"/>
            <a:ext cx="1563088" cy="1509090"/>
          </a:xfrm>
          <a:custGeom>
            <a:avLst/>
            <a:gdLst/>
            <a:ahLst/>
            <a:cxnLst/>
            <a:rect r="r" b="b" t="t" l="l"/>
            <a:pathLst>
              <a:path h="1509090" w="1563088">
                <a:moveTo>
                  <a:pt x="0" y="0"/>
                </a:moveTo>
                <a:lnTo>
                  <a:pt x="1563088" y="0"/>
                </a:lnTo>
                <a:lnTo>
                  <a:pt x="1563088" y="1509090"/>
                </a:lnTo>
                <a:lnTo>
                  <a:pt x="0" y="1509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331934" y="8145526"/>
            <a:ext cx="7383998" cy="1510840"/>
            <a:chOff x="0" y="0"/>
            <a:chExt cx="1944757" cy="397917"/>
          </a:xfrm>
        </p:grpSpPr>
        <p:sp>
          <p:nvSpPr>
            <p:cNvPr name="Freeform 18" id="18"/>
            <p:cNvSpPr/>
            <p:nvPr/>
          </p:nvSpPr>
          <p:spPr>
            <a:xfrm flipH="false" flipV="false" rot="0">
              <a:off x="0" y="0"/>
              <a:ext cx="1944757" cy="397917"/>
            </a:xfrm>
            <a:custGeom>
              <a:avLst/>
              <a:gdLst/>
              <a:ahLst/>
              <a:cxnLst/>
              <a:rect r="r" b="b" t="t" l="l"/>
              <a:pathLst>
                <a:path h="397917" w="1944757">
                  <a:moveTo>
                    <a:pt x="0" y="0"/>
                  </a:moveTo>
                  <a:lnTo>
                    <a:pt x="1944757" y="0"/>
                  </a:lnTo>
                  <a:lnTo>
                    <a:pt x="1944757" y="397917"/>
                  </a:lnTo>
                  <a:lnTo>
                    <a:pt x="0" y="397917"/>
                  </a:lnTo>
                  <a:close/>
                </a:path>
              </a:pathLst>
            </a:custGeom>
            <a:solidFill>
              <a:srgbClr val="D1B2A0"/>
            </a:solidFill>
            <a:ln w="38100" cap="sq">
              <a:solidFill>
                <a:srgbClr val="4D352D"/>
              </a:solidFill>
              <a:prstDash val="solid"/>
              <a:miter/>
            </a:ln>
          </p:spPr>
        </p:sp>
        <p:sp>
          <p:nvSpPr>
            <p:cNvPr name="TextBox 19" id="19"/>
            <p:cNvSpPr txBox="true"/>
            <p:nvPr/>
          </p:nvSpPr>
          <p:spPr>
            <a:xfrm>
              <a:off x="0" y="-9525"/>
              <a:ext cx="1944757" cy="407442"/>
            </a:xfrm>
            <a:prstGeom prst="rect">
              <a:avLst/>
            </a:prstGeom>
          </p:spPr>
          <p:txBody>
            <a:bodyPr anchor="ctr" rtlCol="false" tIns="50800" lIns="50800" bIns="50800" rIns="50800"/>
            <a:lstStyle/>
            <a:p>
              <a:pPr algn="ctr">
                <a:lnSpc>
                  <a:spcPts val="2936"/>
                </a:lnSpc>
              </a:pPr>
            </a:p>
          </p:txBody>
        </p:sp>
      </p:grpSp>
      <p:sp>
        <p:nvSpPr>
          <p:cNvPr name="TextBox 20" id="20"/>
          <p:cNvSpPr txBox="true"/>
          <p:nvPr/>
        </p:nvSpPr>
        <p:spPr>
          <a:xfrm rot="0">
            <a:off x="2091922" y="290127"/>
            <a:ext cx="14095804"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a:t>
            </a:r>
          </a:p>
          <a:p>
            <a:pPr algn="ctr">
              <a:lnSpc>
                <a:spcPts val="8000"/>
              </a:lnSpc>
            </a:pPr>
            <a:r>
              <a:rPr lang="en-US" sz="8000">
                <a:solidFill>
                  <a:srgbClr val="91612F"/>
                </a:solidFill>
                <a:latin typeface="Linux Biolinum"/>
              </a:rPr>
              <a:t>COMPETITORS - RIVALRY</a:t>
            </a:r>
          </a:p>
        </p:txBody>
      </p:sp>
      <p:sp>
        <p:nvSpPr>
          <p:cNvPr name="TextBox 21" id="21"/>
          <p:cNvSpPr txBox="true"/>
          <p:nvPr/>
        </p:nvSpPr>
        <p:spPr>
          <a:xfrm rot="0">
            <a:off x="8849988" y="3040905"/>
            <a:ext cx="3032953" cy="300690"/>
          </a:xfrm>
          <a:prstGeom prst="rect">
            <a:avLst/>
          </a:prstGeom>
        </p:spPr>
        <p:txBody>
          <a:bodyPr anchor="t" rtlCol="false" tIns="0" lIns="0" bIns="0" rIns="0">
            <a:spAutoFit/>
          </a:bodyPr>
          <a:lstStyle/>
          <a:p>
            <a:pPr algn="ctr">
              <a:lnSpc>
                <a:spcPts val="2180"/>
              </a:lnSpc>
            </a:pPr>
            <a:r>
              <a:rPr lang="en-US" sz="2477">
                <a:solidFill>
                  <a:srgbClr val="835F47"/>
                </a:solidFill>
                <a:latin typeface="Linux Biolinum Bold"/>
              </a:rPr>
              <a:t>11pets </a:t>
            </a:r>
            <a:r>
              <a:rPr lang="en-US" sz="2477">
                <a:solidFill>
                  <a:srgbClr val="835F47"/>
                </a:solidFill>
                <a:latin typeface="Linux Biolinum"/>
              </a:rPr>
              <a:t>- All-in-One</a:t>
            </a:r>
          </a:p>
        </p:txBody>
      </p:sp>
      <p:sp>
        <p:nvSpPr>
          <p:cNvPr name="TextBox 22" id="22"/>
          <p:cNvSpPr txBox="true"/>
          <p:nvPr/>
        </p:nvSpPr>
        <p:spPr>
          <a:xfrm rot="0">
            <a:off x="11882941" y="3040905"/>
            <a:ext cx="2901459" cy="300690"/>
          </a:xfrm>
          <a:prstGeom prst="rect">
            <a:avLst/>
          </a:prstGeom>
        </p:spPr>
        <p:txBody>
          <a:bodyPr anchor="t" rtlCol="false" tIns="0" lIns="0" bIns="0" rIns="0">
            <a:spAutoFit/>
          </a:bodyPr>
          <a:lstStyle/>
          <a:p>
            <a:pPr algn="ctr">
              <a:lnSpc>
                <a:spcPts val="2180"/>
              </a:lnSpc>
            </a:pPr>
            <a:r>
              <a:rPr lang="en-US" sz="2477">
                <a:solidFill>
                  <a:srgbClr val="835F47"/>
                </a:solidFill>
                <a:latin typeface="Linux Biolinum Bold"/>
              </a:rPr>
              <a:t>Puppr </a:t>
            </a:r>
            <a:r>
              <a:rPr lang="en-US" sz="2477">
                <a:solidFill>
                  <a:srgbClr val="835F47"/>
                </a:solidFill>
                <a:latin typeface="Linux Biolinum"/>
              </a:rPr>
              <a:t>- Best Training</a:t>
            </a:r>
          </a:p>
        </p:txBody>
      </p:sp>
      <p:sp>
        <p:nvSpPr>
          <p:cNvPr name="TextBox 23" id="23"/>
          <p:cNvSpPr txBox="true"/>
          <p:nvPr/>
        </p:nvSpPr>
        <p:spPr>
          <a:xfrm rot="0">
            <a:off x="14810876" y="3041907"/>
            <a:ext cx="2573356" cy="300690"/>
          </a:xfrm>
          <a:prstGeom prst="rect">
            <a:avLst/>
          </a:prstGeom>
        </p:spPr>
        <p:txBody>
          <a:bodyPr anchor="t" rtlCol="false" tIns="0" lIns="0" bIns="0" rIns="0">
            <a:spAutoFit/>
          </a:bodyPr>
          <a:lstStyle/>
          <a:p>
            <a:pPr algn="ctr">
              <a:lnSpc>
                <a:spcPts val="2180"/>
              </a:lnSpc>
            </a:pPr>
            <a:r>
              <a:rPr lang="en-US" sz="2477">
                <a:solidFill>
                  <a:srgbClr val="835F47"/>
                </a:solidFill>
                <a:latin typeface="Linux Biolinum Bold"/>
              </a:rPr>
              <a:t>Rover </a:t>
            </a:r>
            <a:r>
              <a:rPr lang="en-US" sz="2477">
                <a:solidFill>
                  <a:srgbClr val="835F47"/>
                </a:solidFill>
                <a:latin typeface="Linux Biolinum"/>
              </a:rPr>
              <a:t>- Dog sitters</a:t>
            </a:r>
          </a:p>
        </p:txBody>
      </p:sp>
      <p:sp>
        <p:nvSpPr>
          <p:cNvPr name="TextBox 24" id="24"/>
          <p:cNvSpPr txBox="true"/>
          <p:nvPr/>
        </p:nvSpPr>
        <p:spPr>
          <a:xfrm rot="0">
            <a:off x="9560451" y="2787620"/>
            <a:ext cx="2322490" cy="255860"/>
          </a:xfrm>
          <a:prstGeom prst="rect">
            <a:avLst/>
          </a:prstGeom>
        </p:spPr>
        <p:txBody>
          <a:bodyPr anchor="t" rtlCol="false" tIns="0" lIns="0" bIns="0" rIns="0">
            <a:spAutoFit/>
          </a:bodyPr>
          <a:lstStyle/>
          <a:p>
            <a:pPr algn="ctr">
              <a:lnSpc>
                <a:spcPts val="1828"/>
              </a:lnSpc>
            </a:pPr>
            <a:r>
              <a:rPr lang="en-US" sz="2077">
                <a:solidFill>
                  <a:srgbClr val="835F47"/>
                </a:solidFill>
                <a:latin typeface="Linux Biolinum Bold"/>
              </a:rPr>
              <a:t>Differentiation:</a:t>
            </a:r>
          </a:p>
        </p:txBody>
      </p:sp>
      <p:sp>
        <p:nvSpPr>
          <p:cNvPr name="TextBox 25" id="25"/>
          <p:cNvSpPr txBox="true"/>
          <p:nvPr/>
        </p:nvSpPr>
        <p:spPr>
          <a:xfrm rot="0">
            <a:off x="12597888" y="2787620"/>
            <a:ext cx="2322490" cy="255860"/>
          </a:xfrm>
          <a:prstGeom prst="rect">
            <a:avLst/>
          </a:prstGeom>
        </p:spPr>
        <p:txBody>
          <a:bodyPr anchor="t" rtlCol="false" tIns="0" lIns="0" bIns="0" rIns="0">
            <a:spAutoFit/>
          </a:bodyPr>
          <a:lstStyle/>
          <a:p>
            <a:pPr algn="ctr">
              <a:lnSpc>
                <a:spcPts val="1828"/>
              </a:lnSpc>
            </a:pPr>
            <a:r>
              <a:rPr lang="en-US" sz="2077">
                <a:solidFill>
                  <a:srgbClr val="835F47"/>
                </a:solidFill>
                <a:latin typeface="Linux Biolinum Bold"/>
              </a:rPr>
              <a:t>Differentiation:</a:t>
            </a:r>
          </a:p>
        </p:txBody>
      </p:sp>
      <p:sp>
        <p:nvSpPr>
          <p:cNvPr name="TextBox 26" id="26"/>
          <p:cNvSpPr txBox="true"/>
          <p:nvPr/>
        </p:nvSpPr>
        <p:spPr>
          <a:xfrm rot="0">
            <a:off x="15287320" y="2787728"/>
            <a:ext cx="2322490" cy="255860"/>
          </a:xfrm>
          <a:prstGeom prst="rect">
            <a:avLst/>
          </a:prstGeom>
        </p:spPr>
        <p:txBody>
          <a:bodyPr anchor="t" rtlCol="false" tIns="0" lIns="0" bIns="0" rIns="0">
            <a:spAutoFit/>
          </a:bodyPr>
          <a:lstStyle/>
          <a:p>
            <a:pPr algn="ctr">
              <a:lnSpc>
                <a:spcPts val="1828"/>
              </a:lnSpc>
            </a:pPr>
            <a:r>
              <a:rPr lang="en-US" sz="2077">
                <a:solidFill>
                  <a:srgbClr val="835F47"/>
                </a:solidFill>
                <a:latin typeface="Linux Biolinum Bold"/>
              </a:rPr>
              <a:t>Differentiation:</a:t>
            </a:r>
          </a:p>
        </p:txBody>
      </p:sp>
      <p:sp>
        <p:nvSpPr>
          <p:cNvPr name="TextBox 27" id="27"/>
          <p:cNvSpPr txBox="true"/>
          <p:nvPr/>
        </p:nvSpPr>
        <p:spPr>
          <a:xfrm rot="0">
            <a:off x="8758032" y="6378324"/>
            <a:ext cx="2835073" cy="447757"/>
          </a:xfrm>
          <a:prstGeom prst="rect">
            <a:avLst/>
          </a:prstGeom>
        </p:spPr>
        <p:txBody>
          <a:bodyPr anchor="t" rtlCol="false" tIns="0" lIns="0" bIns="0" rIns="0">
            <a:spAutoFit/>
          </a:bodyPr>
          <a:lstStyle/>
          <a:p>
            <a:pPr algn="ctr">
              <a:lnSpc>
                <a:spcPts val="1652"/>
              </a:lnSpc>
            </a:pPr>
            <a:r>
              <a:rPr lang="en-US" sz="1877">
                <a:solidFill>
                  <a:srgbClr val="835F47"/>
                </a:solidFill>
                <a:latin typeface="Linux Biolinum Bold"/>
              </a:rPr>
              <a:t>Competitive Advantage: </a:t>
            </a:r>
            <a:r>
              <a:rPr lang="en-US" sz="1877">
                <a:solidFill>
                  <a:srgbClr val="835F47"/>
                </a:solidFill>
                <a:latin typeface="Linux Biolinum"/>
              </a:rPr>
              <a:t>Lower price</a:t>
            </a:r>
          </a:p>
        </p:txBody>
      </p:sp>
      <p:sp>
        <p:nvSpPr>
          <p:cNvPr name="TextBox 28" id="28"/>
          <p:cNvSpPr txBox="true"/>
          <p:nvPr/>
        </p:nvSpPr>
        <p:spPr>
          <a:xfrm rot="0">
            <a:off x="11846920" y="6378324"/>
            <a:ext cx="2835073" cy="447757"/>
          </a:xfrm>
          <a:prstGeom prst="rect">
            <a:avLst/>
          </a:prstGeom>
        </p:spPr>
        <p:txBody>
          <a:bodyPr anchor="t" rtlCol="false" tIns="0" lIns="0" bIns="0" rIns="0">
            <a:spAutoFit/>
          </a:bodyPr>
          <a:lstStyle/>
          <a:p>
            <a:pPr algn="ctr">
              <a:lnSpc>
                <a:spcPts val="1652"/>
              </a:lnSpc>
            </a:pPr>
            <a:r>
              <a:rPr lang="en-US" sz="1877">
                <a:solidFill>
                  <a:srgbClr val="835F47"/>
                </a:solidFill>
                <a:latin typeface="Linux Biolinum Bold"/>
              </a:rPr>
              <a:t>Competitive Advantage: </a:t>
            </a:r>
            <a:r>
              <a:rPr lang="en-US" sz="1877">
                <a:solidFill>
                  <a:srgbClr val="835F47"/>
                </a:solidFill>
                <a:latin typeface="Linux Biolinum"/>
              </a:rPr>
              <a:t>Specialized service</a:t>
            </a:r>
          </a:p>
        </p:txBody>
      </p:sp>
      <p:sp>
        <p:nvSpPr>
          <p:cNvPr name="TextBox 29" id="29"/>
          <p:cNvSpPr txBox="true"/>
          <p:nvPr/>
        </p:nvSpPr>
        <p:spPr>
          <a:xfrm rot="0">
            <a:off x="14920378" y="6335587"/>
            <a:ext cx="2835073" cy="447757"/>
          </a:xfrm>
          <a:prstGeom prst="rect">
            <a:avLst/>
          </a:prstGeom>
        </p:spPr>
        <p:txBody>
          <a:bodyPr anchor="t" rtlCol="false" tIns="0" lIns="0" bIns="0" rIns="0">
            <a:spAutoFit/>
          </a:bodyPr>
          <a:lstStyle/>
          <a:p>
            <a:pPr algn="ctr">
              <a:lnSpc>
                <a:spcPts val="1652"/>
              </a:lnSpc>
            </a:pPr>
            <a:r>
              <a:rPr lang="en-US" sz="1877">
                <a:solidFill>
                  <a:srgbClr val="835F47"/>
                </a:solidFill>
                <a:latin typeface="Linux Biolinum Bold"/>
              </a:rPr>
              <a:t>Competitive Advantage: </a:t>
            </a:r>
            <a:r>
              <a:rPr lang="en-US" sz="1877">
                <a:solidFill>
                  <a:srgbClr val="835F47"/>
                </a:solidFill>
                <a:latin typeface="Linux Biolinum"/>
              </a:rPr>
              <a:t>Biggest market share</a:t>
            </a:r>
          </a:p>
        </p:txBody>
      </p:sp>
      <p:sp>
        <p:nvSpPr>
          <p:cNvPr name="TextBox 30" id="30"/>
          <p:cNvSpPr txBox="true"/>
          <p:nvPr/>
        </p:nvSpPr>
        <p:spPr>
          <a:xfrm rot="0">
            <a:off x="8460237" y="8248447"/>
            <a:ext cx="7178697" cy="375902"/>
          </a:xfrm>
          <a:prstGeom prst="rect">
            <a:avLst/>
          </a:prstGeom>
        </p:spPr>
        <p:txBody>
          <a:bodyPr anchor="t" rtlCol="false" tIns="0" lIns="0" bIns="0" rIns="0">
            <a:spAutoFit/>
          </a:bodyPr>
          <a:lstStyle/>
          <a:p>
            <a:pPr algn="ctr">
              <a:lnSpc>
                <a:spcPts val="2799"/>
              </a:lnSpc>
              <a:spcBef>
                <a:spcPct val="0"/>
              </a:spcBef>
            </a:pPr>
            <a:r>
              <a:rPr lang="en-US" sz="2799" u="sng">
                <a:solidFill>
                  <a:srgbClr val="835F47"/>
                </a:solidFill>
                <a:latin typeface="Linux Biolinum Bold"/>
              </a:rPr>
              <a:t>MARKET SHARE:</a:t>
            </a:r>
          </a:p>
        </p:txBody>
      </p:sp>
      <p:sp>
        <p:nvSpPr>
          <p:cNvPr name="TextBox 31" id="31"/>
          <p:cNvSpPr txBox="true"/>
          <p:nvPr/>
        </p:nvSpPr>
        <p:spPr>
          <a:xfrm rot="0">
            <a:off x="7750570" y="9116389"/>
            <a:ext cx="7578277" cy="728309"/>
          </a:xfrm>
          <a:prstGeom prst="rect">
            <a:avLst/>
          </a:prstGeom>
        </p:spPr>
        <p:txBody>
          <a:bodyPr anchor="t" rtlCol="false" tIns="0" lIns="0" bIns="0" rIns="0">
            <a:spAutoFit/>
          </a:bodyPr>
          <a:lstStyle/>
          <a:p>
            <a:pPr algn="ctr">
              <a:lnSpc>
                <a:spcPts val="2799"/>
              </a:lnSpc>
              <a:spcBef>
                <a:spcPct val="0"/>
              </a:spcBef>
            </a:pPr>
            <a:r>
              <a:rPr lang="en-US" sz="2799">
                <a:solidFill>
                  <a:srgbClr val="835F47"/>
                </a:solidFill>
                <a:latin typeface="Linux Biolinum Bold"/>
              </a:rPr>
              <a:t>Rover - </a:t>
            </a:r>
            <a:r>
              <a:rPr lang="en-US" sz="2799">
                <a:solidFill>
                  <a:srgbClr val="835F47"/>
                </a:solidFill>
                <a:latin typeface="Linux Biolinum"/>
              </a:rPr>
              <a:t>Annual Revenue</a:t>
            </a:r>
            <a:r>
              <a:rPr lang="en-US" sz="2799">
                <a:solidFill>
                  <a:srgbClr val="835F47"/>
                </a:solidFill>
                <a:latin typeface="Linux Biolinum"/>
              </a:rPr>
              <a:t> in 2022: $0.16 B</a:t>
            </a:r>
          </a:p>
          <a:p>
            <a:pPr algn="ctr">
              <a:lnSpc>
                <a:spcPts val="2799"/>
              </a:lnSpc>
              <a:spcBef>
                <a:spcPct val="0"/>
              </a:spcBef>
            </a:pPr>
          </a:p>
        </p:txBody>
      </p:sp>
      <p:sp>
        <p:nvSpPr>
          <p:cNvPr name="TextBox 32" id="32"/>
          <p:cNvSpPr txBox="true"/>
          <p:nvPr/>
        </p:nvSpPr>
        <p:spPr>
          <a:xfrm rot="0">
            <a:off x="8460237" y="8729124"/>
            <a:ext cx="7178697" cy="375902"/>
          </a:xfrm>
          <a:prstGeom prst="rect">
            <a:avLst/>
          </a:prstGeom>
        </p:spPr>
        <p:txBody>
          <a:bodyPr anchor="t" rtlCol="false" tIns="0" lIns="0" bIns="0" rIns="0">
            <a:spAutoFit/>
          </a:bodyPr>
          <a:lstStyle/>
          <a:p>
            <a:pPr algn="ctr">
              <a:lnSpc>
                <a:spcPts val="2799"/>
              </a:lnSpc>
              <a:spcBef>
                <a:spcPct val="0"/>
              </a:spcBef>
            </a:pPr>
            <a:r>
              <a:rPr lang="en-US" sz="2799">
                <a:solidFill>
                  <a:srgbClr val="835F47"/>
                </a:solidFill>
                <a:latin typeface="Linux Biolinum Bold"/>
              </a:rPr>
              <a:t>11pets - </a:t>
            </a:r>
            <a:r>
              <a:rPr lang="en-US" sz="2799">
                <a:solidFill>
                  <a:srgbClr val="835F47"/>
                </a:solidFill>
                <a:latin typeface="Linux Biolinum"/>
              </a:rPr>
              <a:t>Annual Revenue in 2022: </a:t>
            </a:r>
            <a:r>
              <a:rPr lang="en-US" sz="2799">
                <a:solidFill>
                  <a:srgbClr val="835F47"/>
                </a:solidFill>
                <a:latin typeface="Linux Biolinum"/>
              </a:rPr>
              <a:t>$1.0M - $2.0M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290127"/>
            <a:ext cx="14095804"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a:t>
            </a:r>
          </a:p>
          <a:p>
            <a:pPr algn="ctr">
              <a:lnSpc>
                <a:spcPts val="8000"/>
              </a:lnSpc>
            </a:pPr>
            <a:r>
              <a:rPr lang="en-US" sz="8000">
                <a:solidFill>
                  <a:srgbClr val="91612F"/>
                </a:solidFill>
                <a:latin typeface="Linux Biolinum"/>
              </a:rPr>
              <a:t>CUSTOMERS - NEGOTATION</a:t>
            </a:r>
          </a:p>
        </p:txBody>
      </p:sp>
      <p:pic>
        <p:nvPicPr>
          <p:cNvPr name="Picture 7" id="7"/>
          <p:cNvPicPr>
            <a:picLocks noChangeAspect="true"/>
          </p:cNvPicPr>
          <p:nvPr/>
        </p:nvPicPr>
        <p:blipFill>
          <a:blip r:embed="rId6"/>
          <a:stretch>
            <a:fillRect/>
          </a:stretch>
        </p:blipFill>
        <p:spPr>
          <a:xfrm rot="0">
            <a:off x="4305282" y="5119239"/>
            <a:ext cx="4515340" cy="4515340"/>
          </a:xfrm>
          <a:prstGeom prst="rect">
            <a:avLst/>
          </a:prstGeom>
        </p:spPr>
      </p:pic>
      <p:pic>
        <p:nvPicPr>
          <p:cNvPr name="Picture 8" id="8"/>
          <p:cNvPicPr>
            <a:picLocks noChangeAspect="true"/>
          </p:cNvPicPr>
          <p:nvPr/>
        </p:nvPicPr>
        <p:blipFill>
          <a:blip r:embed="rId7"/>
          <a:stretch>
            <a:fillRect/>
          </a:stretch>
        </p:blipFill>
        <p:spPr>
          <a:xfrm rot="0">
            <a:off x="1110681" y="2545212"/>
            <a:ext cx="4515340" cy="4515340"/>
          </a:xfrm>
          <a:prstGeom prst="rect">
            <a:avLst/>
          </a:prstGeom>
        </p:spPr>
      </p:pic>
      <p:sp>
        <p:nvSpPr>
          <p:cNvPr name="TextBox 9" id="9"/>
          <p:cNvSpPr txBox="true"/>
          <p:nvPr/>
        </p:nvSpPr>
        <p:spPr>
          <a:xfrm rot="0">
            <a:off x="8777718" y="3071154"/>
            <a:ext cx="6957384" cy="3582850"/>
          </a:xfrm>
          <a:prstGeom prst="rect">
            <a:avLst/>
          </a:prstGeom>
        </p:spPr>
        <p:txBody>
          <a:bodyPr anchor="t" rtlCol="false" tIns="0" lIns="0" bIns="0" rIns="0">
            <a:spAutoFit/>
          </a:bodyPr>
          <a:lstStyle/>
          <a:p>
            <a:pPr marL="584076" indent="-292038" lvl="1">
              <a:lnSpc>
                <a:spcPts val="4057"/>
              </a:lnSpc>
              <a:buFont typeface="Arial"/>
              <a:buChar char="•"/>
            </a:pPr>
            <a:r>
              <a:rPr lang="en-US" sz="2705">
                <a:solidFill>
                  <a:srgbClr val="91612F"/>
                </a:solidFill>
                <a:latin typeface="Linux Biolinum"/>
              </a:rPr>
              <a:t>Market with </a:t>
            </a:r>
            <a:r>
              <a:rPr lang="en-US" sz="2705">
                <a:solidFill>
                  <a:srgbClr val="91612F"/>
                </a:solidFill>
                <a:latin typeface="Linux Biolinum Bold"/>
              </a:rPr>
              <a:t>high volume</a:t>
            </a:r>
            <a:r>
              <a:rPr lang="en-US" sz="2705">
                <a:solidFill>
                  <a:srgbClr val="91612F"/>
                </a:solidFill>
                <a:latin typeface="Linux Biolinum"/>
              </a:rPr>
              <a:t> and still growing.</a:t>
            </a:r>
          </a:p>
          <a:p>
            <a:pPr marL="584076" indent="-292038" lvl="1">
              <a:lnSpc>
                <a:spcPts val="4057"/>
              </a:lnSpc>
              <a:buFont typeface="Arial"/>
              <a:buChar char="•"/>
            </a:pPr>
            <a:r>
              <a:rPr lang="en-US" sz="2705">
                <a:solidFill>
                  <a:srgbClr val="91612F"/>
                </a:solidFill>
                <a:latin typeface="Linux Biolinum"/>
              </a:rPr>
              <a:t>High customer </a:t>
            </a:r>
            <a:r>
              <a:rPr lang="en-US" sz="2705">
                <a:solidFill>
                  <a:srgbClr val="91612F"/>
                </a:solidFill>
                <a:latin typeface="Linux Biolinum Bold"/>
              </a:rPr>
              <a:t>leverage</a:t>
            </a:r>
            <a:r>
              <a:rPr lang="en-US" sz="2705">
                <a:solidFill>
                  <a:srgbClr val="91612F"/>
                </a:solidFill>
                <a:latin typeface="Linux Biolinum"/>
              </a:rPr>
              <a:t>: </a:t>
            </a:r>
            <a:r>
              <a:rPr lang="en-US" sz="2705">
                <a:solidFill>
                  <a:srgbClr val="91612F"/>
                </a:solidFill>
                <a:latin typeface="Linux Biolinum Bold"/>
              </a:rPr>
              <a:t>No barriers</a:t>
            </a:r>
            <a:r>
              <a:rPr lang="en-US" sz="2705">
                <a:solidFill>
                  <a:srgbClr val="91612F"/>
                </a:solidFill>
                <a:latin typeface="Linux Biolinum"/>
              </a:rPr>
              <a:t> to switch apps.</a:t>
            </a:r>
          </a:p>
          <a:p>
            <a:pPr marL="584076" indent="-292038" lvl="1">
              <a:lnSpc>
                <a:spcPts val="4057"/>
              </a:lnSpc>
              <a:buFont typeface="Arial"/>
              <a:buChar char="•"/>
            </a:pPr>
            <a:r>
              <a:rPr lang="en-US" sz="2705">
                <a:solidFill>
                  <a:srgbClr val="91612F"/>
                </a:solidFill>
                <a:latin typeface="Linux Biolinum"/>
              </a:rPr>
              <a:t>Better customer leverage with PRO version: </a:t>
            </a:r>
            <a:r>
              <a:rPr lang="en-US" sz="2705">
                <a:solidFill>
                  <a:srgbClr val="91612F"/>
                </a:solidFill>
                <a:latin typeface="Linux Biolinum Bold"/>
              </a:rPr>
              <a:t>tracker GPS</a:t>
            </a:r>
          </a:p>
          <a:p>
            <a:pPr marL="584076" indent="-292038" lvl="1">
              <a:lnSpc>
                <a:spcPts val="4057"/>
              </a:lnSpc>
              <a:buFont typeface="Arial"/>
              <a:buChar char="•"/>
            </a:pPr>
            <a:r>
              <a:rPr lang="en-US" sz="2705">
                <a:solidFill>
                  <a:srgbClr val="91612F"/>
                </a:solidFill>
                <a:latin typeface="Linux Biolinum"/>
              </a:rPr>
              <a:t>There is a </a:t>
            </a:r>
            <a:r>
              <a:rPr lang="en-US" sz="2705">
                <a:solidFill>
                  <a:srgbClr val="91612F"/>
                </a:solidFill>
                <a:latin typeface="Linux Biolinum Bold"/>
              </a:rPr>
              <a:t>great oportunity </a:t>
            </a:r>
            <a:r>
              <a:rPr lang="en-US" sz="2705">
                <a:solidFill>
                  <a:srgbClr val="91612F"/>
                </a:solidFill>
                <a:latin typeface="Linux Biolinum"/>
              </a:rPr>
              <a:t>in this sector but it's key to find customers </a:t>
            </a:r>
            <a:r>
              <a:rPr lang="en-US" sz="2705">
                <a:solidFill>
                  <a:srgbClr val="91612F"/>
                </a:solidFill>
                <a:latin typeface="Linux Biolinum Bold"/>
              </a:rPr>
              <a:t>loyalty</a:t>
            </a:r>
            <a:r>
              <a:rPr lang="en-US" sz="2705">
                <a:solidFill>
                  <a:srgbClr val="91612F"/>
                </a:solidFill>
                <a:latin typeface="Linux Biolinum"/>
              </a:rPr>
              <a:t>.</a:t>
            </a:r>
          </a:p>
        </p:txBody>
      </p:sp>
      <p:grpSp>
        <p:nvGrpSpPr>
          <p:cNvPr name="Group 10" id="10"/>
          <p:cNvGrpSpPr/>
          <p:nvPr/>
        </p:nvGrpSpPr>
        <p:grpSpPr>
          <a:xfrm rot="0">
            <a:off x="5585185" y="6323791"/>
            <a:ext cx="1955534" cy="2127315"/>
            <a:chOff x="0" y="0"/>
            <a:chExt cx="2607379" cy="2836420"/>
          </a:xfrm>
        </p:grpSpPr>
        <p:sp>
          <p:nvSpPr>
            <p:cNvPr name="TextBox 11" id="11"/>
            <p:cNvSpPr txBox="true"/>
            <p:nvPr/>
          </p:nvSpPr>
          <p:spPr>
            <a:xfrm rot="0">
              <a:off x="0" y="-285750"/>
              <a:ext cx="2607379" cy="1385188"/>
            </a:xfrm>
            <a:prstGeom prst="rect">
              <a:avLst/>
            </a:prstGeom>
          </p:spPr>
          <p:txBody>
            <a:bodyPr anchor="t" rtlCol="false" tIns="0" lIns="0" bIns="0" rIns="0">
              <a:spAutoFit/>
            </a:bodyPr>
            <a:lstStyle/>
            <a:p>
              <a:pPr algn="ctr">
                <a:lnSpc>
                  <a:spcPts val="8115"/>
                </a:lnSpc>
              </a:pPr>
              <a:r>
                <a:rPr lang="en-US" sz="5410">
                  <a:solidFill>
                    <a:srgbClr val="F45422"/>
                  </a:solidFill>
                  <a:latin typeface="Heading Now 61-68 Bold"/>
                </a:rPr>
                <a:t>5%</a:t>
              </a:r>
            </a:p>
          </p:txBody>
        </p:sp>
        <p:sp>
          <p:nvSpPr>
            <p:cNvPr name="TextBox 12" id="12"/>
            <p:cNvSpPr txBox="true"/>
            <p:nvPr/>
          </p:nvSpPr>
          <p:spPr>
            <a:xfrm rot="0">
              <a:off x="0" y="1089770"/>
              <a:ext cx="2607379" cy="1746649"/>
            </a:xfrm>
            <a:prstGeom prst="rect">
              <a:avLst/>
            </a:prstGeom>
          </p:spPr>
          <p:txBody>
            <a:bodyPr anchor="t" rtlCol="false" tIns="0" lIns="0" bIns="0" rIns="0">
              <a:spAutoFit/>
            </a:bodyPr>
            <a:lstStyle/>
            <a:p>
              <a:pPr algn="ctr">
                <a:lnSpc>
                  <a:spcPts val="3550"/>
                </a:lnSpc>
              </a:pPr>
              <a:r>
                <a:rPr lang="en-US" sz="2367">
                  <a:solidFill>
                    <a:srgbClr val="91612F"/>
                  </a:solidFill>
                  <a:latin typeface="Linux Biolinum Bold"/>
                </a:rPr>
                <a:t>people use an app after 1 month</a:t>
              </a:r>
            </a:p>
          </p:txBody>
        </p:sp>
      </p:grpSp>
      <p:grpSp>
        <p:nvGrpSpPr>
          <p:cNvPr name="Group 13" id="13"/>
          <p:cNvGrpSpPr/>
          <p:nvPr/>
        </p:nvGrpSpPr>
        <p:grpSpPr>
          <a:xfrm rot="0">
            <a:off x="2390584" y="3980207"/>
            <a:ext cx="1955534" cy="1645350"/>
            <a:chOff x="0" y="0"/>
            <a:chExt cx="2607379" cy="2193799"/>
          </a:xfrm>
        </p:grpSpPr>
        <p:sp>
          <p:nvSpPr>
            <p:cNvPr name="TextBox 14" id="14"/>
            <p:cNvSpPr txBox="true"/>
            <p:nvPr/>
          </p:nvSpPr>
          <p:spPr>
            <a:xfrm rot="0">
              <a:off x="0" y="-285750"/>
              <a:ext cx="2607379" cy="1385188"/>
            </a:xfrm>
            <a:prstGeom prst="rect">
              <a:avLst/>
            </a:prstGeom>
          </p:spPr>
          <p:txBody>
            <a:bodyPr anchor="t" rtlCol="false" tIns="0" lIns="0" bIns="0" rIns="0">
              <a:spAutoFit/>
            </a:bodyPr>
            <a:lstStyle/>
            <a:p>
              <a:pPr algn="ctr">
                <a:lnSpc>
                  <a:spcPts val="8115"/>
                </a:lnSpc>
              </a:pPr>
              <a:r>
                <a:rPr lang="en-US" sz="5410">
                  <a:solidFill>
                    <a:srgbClr val="F45422"/>
                  </a:solidFill>
                  <a:latin typeface="Heading Now 61-68 Bold"/>
                </a:rPr>
                <a:t>50%</a:t>
              </a:r>
            </a:p>
          </p:txBody>
        </p:sp>
        <p:sp>
          <p:nvSpPr>
            <p:cNvPr name="TextBox 15" id="15"/>
            <p:cNvSpPr txBox="true"/>
            <p:nvPr/>
          </p:nvSpPr>
          <p:spPr>
            <a:xfrm rot="0">
              <a:off x="0" y="1089770"/>
              <a:ext cx="2607379" cy="1104029"/>
            </a:xfrm>
            <a:prstGeom prst="rect">
              <a:avLst/>
            </a:prstGeom>
          </p:spPr>
          <p:txBody>
            <a:bodyPr anchor="t" rtlCol="false" tIns="0" lIns="0" bIns="0" rIns="0">
              <a:spAutoFit/>
            </a:bodyPr>
            <a:lstStyle/>
            <a:p>
              <a:pPr algn="ctr">
                <a:lnSpc>
                  <a:spcPts val="3400"/>
                </a:lnSpc>
              </a:pPr>
              <a:r>
                <a:rPr lang="en-US" sz="2267">
                  <a:solidFill>
                    <a:srgbClr val="91612F"/>
                  </a:solidFill>
                  <a:latin typeface="Linux Biolinum Bold"/>
                </a:rPr>
                <a:t>spanish homes with pets</a:t>
              </a:r>
            </a:p>
          </p:txBody>
        </p:sp>
      </p:grpSp>
      <p:sp>
        <p:nvSpPr>
          <p:cNvPr name="Freeform 16" id="16"/>
          <p:cNvSpPr/>
          <p:nvPr/>
        </p:nvSpPr>
        <p:spPr>
          <a:xfrm flipH="false" flipV="false" rot="-10800000">
            <a:off x="12564879" y="7263802"/>
            <a:ext cx="1563088" cy="1509090"/>
          </a:xfrm>
          <a:custGeom>
            <a:avLst/>
            <a:gdLst/>
            <a:ahLst/>
            <a:cxnLst/>
            <a:rect r="r" b="b" t="t" l="l"/>
            <a:pathLst>
              <a:path h="1509090" w="1563088">
                <a:moveTo>
                  <a:pt x="0" y="0"/>
                </a:moveTo>
                <a:lnTo>
                  <a:pt x="1563088" y="0"/>
                </a:lnTo>
                <a:lnTo>
                  <a:pt x="1563088" y="1509090"/>
                </a:lnTo>
                <a:lnTo>
                  <a:pt x="0" y="15090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0565822" y="7263802"/>
            <a:ext cx="1563088" cy="1509090"/>
          </a:xfrm>
          <a:custGeom>
            <a:avLst/>
            <a:gdLst/>
            <a:ahLst/>
            <a:cxnLst/>
            <a:rect r="r" b="b" t="t" l="l"/>
            <a:pathLst>
              <a:path h="1509090" w="1563088">
                <a:moveTo>
                  <a:pt x="0" y="0"/>
                </a:moveTo>
                <a:lnTo>
                  <a:pt x="1563088" y="0"/>
                </a:lnTo>
                <a:lnTo>
                  <a:pt x="1563088" y="1509090"/>
                </a:lnTo>
                <a:lnTo>
                  <a:pt x="0" y="15090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926325" y="4274281"/>
            <a:ext cx="3977088" cy="2162091"/>
          </a:xfrm>
          <a:custGeom>
            <a:avLst/>
            <a:gdLst/>
            <a:ahLst/>
            <a:cxnLst/>
            <a:rect r="r" b="b" t="t" l="l"/>
            <a:pathLst>
              <a:path h="2162091" w="3977088">
                <a:moveTo>
                  <a:pt x="0" y="0"/>
                </a:moveTo>
                <a:lnTo>
                  <a:pt x="3977088" y="0"/>
                </a:lnTo>
                <a:lnTo>
                  <a:pt x="3977088" y="2162091"/>
                </a:lnTo>
                <a:lnTo>
                  <a:pt x="0" y="2162091"/>
                </a:lnTo>
                <a:lnTo>
                  <a:pt x="0" y="0"/>
                </a:lnTo>
                <a:close/>
              </a:path>
            </a:pathLst>
          </a:custGeom>
          <a:blipFill>
            <a:blip r:embed="rId6"/>
            <a:stretch>
              <a:fillRect l="0" t="-26670" r="0" b="-1589"/>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82722" y="2835779"/>
            <a:ext cx="2232148" cy="1264302"/>
          </a:xfrm>
          <a:custGeom>
            <a:avLst/>
            <a:gdLst/>
            <a:ahLst/>
            <a:cxnLst/>
            <a:rect r="r" b="b" t="t" l="l"/>
            <a:pathLst>
              <a:path h="1264302" w="2232148">
                <a:moveTo>
                  <a:pt x="0" y="0"/>
                </a:moveTo>
                <a:lnTo>
                  <a:pt x="2232147" y="0"/>
                </a:lnTo>
                <a:lnTo>
                  <a:pt x="2232147" y="1264302"/>
                </a:lnTo>
                <a:lnTo>
                  <a:pt x="0" y="1264302"/>
                </a:lnTo>
                <a:lnTo>
                  <a:pt x="0" y="0"/>
                </a:lnTo>
                <a:close/>
              </a:path>
            </a:pathLst>
          </a:custGeom>
          <a:blipFill>
            <a:blip r:embed="rId7"/>
            <a:stretch>
              <a:fillRect l="0" t="0" r="0" b="0"/>
            </a:stretch>
          </a:blipFill>
        </p:spPr>
      </p:sp>
      <p:sp>
        <p:nvSpPr>
          <p:cNvPr name="Freeform 8" id="8"/>
          <p:cNvSpPr/>
          <p:nvPr/>
        </p:nvSpPr>
        <p:spPr>
          <a:xfrm flipH="false" flipV="false" rot="0">
            <a:off x="9144000" y="2133473"/>
            <a:ext cx="2668913" cy="2668913"/>
          </a:xfrm>
          <a:custGeom>
            <a:avLst/>
            <a:gdLst/>
            <a:ahLst/>
            <a:cxnLst/>
            <a:rect r="r" b="b" t="t" l="l"/>
            <a:pathLst>
              <a:path h="2668913" w="2668913">
                <a:moveTo>
                  <a:pt x="0" y="0"/>
                </a:moveTo>
                <a:lnTo>
                  <a:pt x="2668913" y="0"/>
                </a:lnTo>
                <a:lnTo>
                  <a:pt x="2668913" y="2668914"/>
                </a:lnTo>
                <a:lnTo>
                  <a:pt x="0" y="2668914"/>
                </a:lnTo>
                <a:lnTo>
                  <a:pt x="0" y="0"/>
                </a:lnTo>
                <a:close/>
              </a:path>
            </a:pathLst>
          </a:custGeom>
          <a:blipFill>
            <a:blip r:embed="rId8"/>
            <a:stretch>
              <a:fillRect l="0" t="0" r="0" b="0"/>
            </a:stretch>
          </a:blipFill>
        </p:spPr>
      </p:sp>
      <p:sp>
        <p:nvSpPr>
          <p:cNvPr name="Freeform 9" id="9"/>
          <p:cNvSpPr/>
          <p:nvPr/>
        </p:nvSpPr>
        <p:spPr>
          <a:xfrm flipH="false" flipV="false" rot="0">
            <a:off x="13932549" y="3237739"/>
            <a:ext cx="3095003" cy="460382"/>
          </a:xfrm>
          <a:custGeom>
            <a:avLst/>
            <a:gdLst/>
            <a:ahLst/>
            <a:cxnLst/>
            <a:rect r="r" b="b" t="t" l="l"/>
            <a:pathLst>
              <a:path h="460382" w="3095003">
                <a:moveTo>
                  <a:pt x="0" y="0"/>
                </a:moveTo>
                <a:lnTo>
                  <a:pt x="3095004" y="0"/>
                </a:lnTo>
                <a:lnTo>
                  <a:pt x="3095004" y="460382"/>
                </a:lnTo>
                <a:lnTo>
                  <a:pt x="0" y="460382"/>
                </a:lnTo>
                <a:lnTo>
                  <a:pt x="0" y="0"/>
                </a:lnTo>
                <a:close/>
              </a:path>
            </a:pathLst>
          </a:custGeom>
          <a:blipFill>
            <a:blip r:embed="rId9"/>
            <a:stretch>
              <a:fillRect l="0" t="0" r="0" b="0"/>
            </a:stretch>
          </a:blipFill>
        </p:spPr>
      </p:sp>
      <p:sp>
        <p:nvSpPr>
          <p:cNvPr name="TextBox 10" id="10"/>
          <p:cNvSpPr txBox="true"/>
          <p:nvPr/>
        </p:nvSpPr>
        <p:spPr>
          <a:xfrm rot="0">
            <a:off x="1392464" y="2384189"/>
            <a:ext cx="9194883" cy="9014976"/>
          </a:xfrm>
          <a:prstGeom prst="rect">
            <a:avLst/>
          </a:prstGeom>
        </p:spPr>
        <p:txBody>
          <a:bodyPr anchor="t" rtlCol="false" tIns="0" lIns="0" bIns="0" rIns="0">
            <a:spAutoFit/>
          </a:bodyPr>
          <a:lstStyle/>
          <a:p>
            <a:pPr algn="just" marL="555396" indent="-277698" lvl="1">
              <a:lnSpc>
                <a:spcPts val="5144"/>
              </a:lnSpc>
              <a:buFont typeface="Arial"/>
              <a:buChar char="•"/>
            </a:pPr>
            <a:r>
              <a:rPr lang="en-US" sz="2572">
                <a:solidFill>
                  <a:srgbClr val="91612F"/>
                </a:solidFill>
                <a:latin typeface="Linux Biolinum"/>
              </a:rPr>
              <a:t>There are </a:t>
            </a:r>
            <a:r>
              <a:rPr lang="en-US" sz="2572">
                <a:solidFill>
                  <a:srgbClr val="91612F"/>
                </a:solidFill>
                <a:latin typeface="Linux Biolinum Bold"/>
              </a:rPr>
              <a:t>several GPS manufacturers </a:t>
            </a:r>
            <a:r>
              <a:rPr lang="en-US" sz="2572">
                <a:solidFill>
                  <a:srgbClr val="91612F"/>
                </a:solidFill>
                <a:latin typeface="Linux Biolinum"/>
              </a:rPr>
              <a:t>around the world.</a:t>
            </a:r>
          </a:p>
          <a:p>
            <a:pPr algn="just" marL="555396" indent="-277698" lvl="1">
              <a:lnSpc>
                <a:spcPts val="5144"/>
              </a:lnSpc>
              <a:buFont typeface="Arial"/>
              <a:buChar char="•"/>
            </a:pPr>
            <a:r>
              <a:rPr lang="en-US" sz="2572">
                <a:solidFill>
                  <a:srgbClr val="91612F"/>
                </a:solidFill>
                <a:latin typeface="Linux Biolinum"/>
              </a:rPr>
              <a:t>Very competitive pricing, </a:t>
            </a:r>
            <a:r>
              <a:rPr lang="en-US" sz="2572">
                <a:solidFill>
                  <a:srgbClr val="91612F"/>
                </a:solidFill>
                <a:latin typeface="Linux Biolinum Bold"/>
              </a:rPr>
              <a:t>as low as 6$</a:t>
            </a:r>
            <a:r>
              <a:rPr lang="en-US" sz="2572">
                <a:solidFill>
                  <a:srgbClr val="91612F"/>
                </a:solidFill>
                <a:latin typeface="Linux Biolinum"/>
              </a:rPr>
              <a:t>.</a:t>
            </a:r>
          </a:p>
          <a:p>
            <a:pPr algn="just" marL="555396" indent="-277698" lvl="1">
              <a:lnSpc>
                <a:spcPts val="5144"/>
              </a:lnSpc>
              <a:buFont typeface="Arial"/>
              <a:buChar char="•"/>
            </a:pPr>
            <a:r>
              <a:rPr lang="en-US" sz="2572">
                <a:solidFill>
                  <a:srgbClr val="91612F"/>
                </a:solidFill>
                <a:latin typeface="Linux Biolinum Bold"/>
              </a:rPr>
              <a:t>Easy to change</a:t>
            </a:r>
            <a:r>
              <a:rPr lang="en-US" sz="2572">
                <a:solidFill>
                  <a:srgbClr val="91612F"/>
                </a:solidFill>
                <a:latin typeface="Linux Biolinum"/>
              </a:rPr>
              <a:t> between suppliers.</a:t>
            </a:r>
          </a:p>
          <a:p>
            <a:pPr algn="just" marL="555396" indent="-277698" lvl="1">
              <a:lnSpc>
                <a:spcPts val="5144"/>
              </a:lnSpc>
              <a:buFont typeface="Arial"/>
              <a:buChar char="•"/>
            </a:pPr>
            <a:r>
              <a:rPr lang="en-US" sz="2572">
                <a:solidFill>
                  <a:srgbClr val="91612F"/>
                </a:solidFill>
                <a:latin typeface="Linux Biolinum Bold"/>
              </a:rPr>
              <a:t>High amount</a:t>
            </a:r>
            <a:r>
              <a:rPr lang="en-US" sz="2572">
                <a:solidFill>
                  <a:srgbClr val="91612F"/>
                </a:solidFill>
                <a:latin typeface="Linux Biolinum"/>
              </a:rPr>
              <a:t> of server providers and hosting.</a:t>
            </a:r>
          </a:p>
          <a:p>
            <a:pPr algn="just" marL="555396" indent="-277698" lvl="1">
              <a:lnSpc>
                <a:spcPts val="5144"/>
              </a:lnSpc>
              <a:buFont typeface="Arial"/>
              <a:buChar char="•"/>
            </a:pPr>
            <a:r>
              <a:rPr lang="en-US" sz="2572">
                <a:solidFill>
                  <a:srgbClr val="91612F"/>
                </a:solidFill>
                <a:latin typeface="Linux Biolinum"/>
              </a:rPr>
              <a:t>Even if is easy to change between hosting providers we plan to have a </a:t>
            </a:r>
            <a:r>
              <a:rPr lang="en-US" sz="2572">
                <a:solidFill>
                  <a:srgbClr val="91612F"/>
                </a:solidFill>
                <a:latin typeface="Linux Biolinum Bold"/>
              </a:rPr>
              <a:t>long-term contract</a:t>
            </a:r>
            <a:r>
              <a:rPr lang="en-US" sz="2572">
                <a:solidFill>
                  <a:srgbClr val="91612F"/>
                </a:solidFill>
                <a:latin typeface="Linux Biolinum"/>
              </a:rPr>
              <a:t> with them to reduce expenses.</a:t>
            </a:r>
          </a:p>
          <a:p>
            <a:pPr algn="just" marL="555396" indent="-277698" lvl="1">
              <a:lnSpc>
                <a:spcPts val="5144"/>
              </a:lnSpc>
              <a:buFont typeface="Arial"/>
              <a:buChar char="•"/>
            </a:pPr>
            <a:r>
              <a:rPr lang="en-US" sz="2572">
                <a:solidFill>
                  <a:srgbClr val="91612F"/>
                </a:solidFill>
                <a:latin typeface="Linux Biolinum Bold"/>
              </a:rPr>
              <a:t>Suppliers have a low negotiation capacity.</a:t>
            </a:r>
          </a:p>
          <a:p>
            <a:pPr algn="just" marL="555396" indent="-277698" lvl="1">
              <a:lnSpc>
                <a:spcPts val="5144"/>
              </a:lnSpc>
              <a:buFont typeface="Arial"/>
              <a:buChar char="•"/>
            </a:pPr>
            <a:r>
              <a:rPr lang="en-US" sz="2572">
                <a:solidFill>
                  <a:srgbClr val="91612F"/>
                </a:solidFill>
                <a:latin typeface="Linux Biolinum"/>
              </a:rPr>
              <a:t>Usage of virtual stores such as </a:t>
            </a:r>
            <a:r>
              <a:rPr lang="en-US" sz="2572">
                <a:solidFill>
                  <a:srgbClr val="91612F"/>
                </a:solidFill>
                <a:latin typeface="Linux Biolinum Bold"/>
              </a:rPr>
              <a:t>Google Play</a:t>
            </a:r>
            <a:r>
              <a:rPr lang="en-US" sz="2572">
                <a:solidFill>
                  <a:srgbClr val="91612F"/>
                </a:solidFill>
                <a:latin typeface="Linux Biolinum"/>
              </a:rPr>
              <a:t> or </a:t>
            </a:r>
            <a:r>
              <a:rPr lang="en-US" sz="2572">
                <a:solidFill>
                  <a:srgbClr val="91612F"/>
                </a:solidFill>
                <a:latin typeface="Linux Biolinum Bold"/>
              </a:rPr>
              <a:t>AppStore </a:t>
            </a:r>
            <a:r>
              <a:rPr lang="en-US" sz="2572">
                <a:solidFill>
                  <a:srgbClr val="91612F"/>
                </a:solidFill>
                <a:latin typeface="Linux Biolinum"/>
              </a:rPr>
              <a:t>to provide download facilities of our app. Increments a little negotiation leverage.</a:t>
            </a:r>
          </a:p>
          <a:p>
            <a:pPr algn="just" marL="555396" indent="-277698" lvl="1">
              <a:lnSpc>
                <a:spcPts val="5144"/>
              </a:lnSpc>
              <a:buFont typeface="Arial"/>
              <a:buChar char="•"/>
            </a:pPr>
            <a:r>
              <a:rPr lang="en-US" sz="2572">
                <a:solidFill>
                  <a:srgbClr val="91612F"/>
                </a:solidFill>
                <a:latin typeface="Linux Biolinum"/>
              </a:rPr>
              <a:t>We would advertise the app in Google Ads and Social Media like Instagram and Facebook.</a:t>
            </a:r>
          </a:p>
          <a:p>
            <a:pPr algn="just">
              <a:lnSpc>
                <a:spcPts val="5144"/>
              </a:lnSpc>
            </a:pPr>
          </a:p>
          <a:p>
            <a:pPr algn="just">
              <a:lnSpc>
                <a:spcPts val="5144"/>
              </a:lnSpc>
            </a:pPr>
          </a:p>
        </p:txBody>
      </p:sp>
      <p:sp>
        <p:nvSpPr>
          <p:cNvPr name="Freeform 11" id="11"/>
          <p:cNvSpPr/>
          <p:nvPr/>
        </p:nvSpPr>
        <p:spPr>
          <a:xfrm flipH="false" flipV="false" rot="0">
            <a:off x="10446760" y="8784951"/>
            <a:ext cx="1366153" cy="1318959"/>
          </a:xfrm>
          <a:custGeom>
            <a:avLst/>
            <a:gdLst/>
            <a:ahLst/>
            <a:cxnLst/>
            <a:rect r="r" b="b" t="t" l="l"/>
            <a:pathLst>
              <a:path h="1318959" w="1366153">
                <a:moveTo>
                  <a:pt x="0" y="0"/>
                </a:moveTo>
                <a:lnTo>
                  <a:pt x="1366153" y="0"/>
                </a:lnTo>
                <a:lnTo>
                  <a:pt x="1366153" y="1318959"/>
                </a:lnTo>
                <a:lnTo>
                  <a:pt x="0" y="13189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812913" y="7512335"/>
            <a:ext cx="2720875" cy="831104"/>
          </a:xfrm>
          <a:custGeom>
            <a:avLst/>
            <a:gdLst/>
            <a:ahLst/>
            <a:cxnLst/>
            <a:rect r="r" b="b" t="t" l="l"/>
            <a:pathLst>
              <a:path h="831104" w="2720875">
                <a:moveTo>
                  <a:pt x="0" y="0"/>
                </a:moveTo>
                <a:lnTo>
                  <a:pt x="2720875" y="0"/>
                </a:lnTo>
                <a:lnTo>
                  <a:pt x="2720875" y="831103"/>
                </a:lnTo>
                <a:lnTo>
                  <a:pt x="0" y="8311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5010038" y="7303147"/>
            <a:ext cx="1183868" cy="1271733"/>
          </a:xfrm>
          <a:custGeom>
            <a:avLst/>
            <a:gdLst/>
            <a:ahLst/>
            <a:cxnLst/>
            <a:rect r="r" b="b" t="t" l="l"/>
            <a:pathLst>
              <a:path h="1271733" w="1183868">
                <a:moveTo>
                  <a:pt x="0" y="0"/>
                </a:moveTo>
                <a:lnTo>
                  <a:pt x="1183868" y="0"/>
                </a:lnTo>
                <a:lnTo>
                  <a:pt x="1183868" y="1271733"/>
                </a:lnTo>
                <a:lnTo>
                  <a:pt x="0" y="12717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091922" y="290127"/>
            <a:ext cx="14095804" cy="2082273"/>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SECTOR ATTRACTIVENESS:</a:t>
            </a:r>
          </a:p>
          <a:p>
            <a:pPr algn="ctr">
              <a:lnSpc>
                <a:spcPts val="8000"/>
              </a:lnSpc>
            </a:pPr>
            <a:r>
              <a:rPr lang="en-US" sz="8000">
                <a:solidFill>
                  <a:srgbClr val="91612F"/>
                </a:solidFill>
                <a:latin typeface="Linux Biolinum"/>
              </a:rPr>
              <a:t>SUPPLIERS - NEGOTIATION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DAFbO3qQwHE</dc:identifier>
  <dcterms:modified xsi:type="dcterms:W3CDTF">2011-08-01T06:04:30Z</dcterms:modified>
  <cp:revision>1</cp:revision>
  <dc:title>PocketPaw Environment</dc:title>
</cp:coreProperties>
</file>